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83" r:id="rId8"/>
    <p:sldId id="282" r:id="rId9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93DB8-AC96-0DEB-DA14-5A47E559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0FB32B-C81F-34E9-987E-1E0924C0C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2ACEEC-88E2-389B-C78C-0AC14DF9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46A2-2F7A-406D-BBC1-B12D3BDF9A4B}" type="datetimeFigureOut">
              <a:rPr lang="es-SV" smtClean="0"/>
              <a:t>16/12/2025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538C99-C051-4CFF-E758-E093C32A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46823F-6ADD-AD4A-7DE1-D3282741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8FC7-108C-44D1-BCB7-3A27D3DED2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6059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4CA30-FADC-8D7C-1166-3ECEFFD4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7620A3-A803-46FD-6815-CF924BE31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A4B9C-658B-3102-6EED-AE1616DE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46A2-2F7A-406D-BBC1-B12D3BDF9A4B}" type="datetimeFigureOut">
              <a:rPr lang="es-SV" smtClean="0"/>
              <a:t>16/12/2025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351BA6-26CB-FE86-E516-06DFA9D2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E26C23-2886-934B-D8EF-2953AC7F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8FC7-108C-44D1-BCB7-3A27D3DED2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2109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A70074-9537-101D-B526-35B9FAF89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8B41FD-5690-D749-01B2-56178DDD6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78A308-5F73-9E7B-C362-9CB95D8E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46A2-2F7A-406D-BBC1-B12D3BDF9A4B}" type="datetimeFigureOut">
              <a:rPr lang="es-SV" smtClean="0"/>
              <a:t>16/12/2025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48B3AD-F427-CC03-8985-73A7C310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28F2C7-9A62-4E7E-32FE-22B56A349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8FC7-108C-44D1-BCB7-3A27D3DED2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9411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DAFEA-1ABC-07FC-8AAE-FD339AB7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D079EC-D158-DDF4-A4C7-D6135789E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0BC46E-A32A-C23E-BAE9-2D74D15F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46A2-2F7A-406D-BBC1-B12D3BDF9A4B}" type="datetimeFigureOut">
              <a:rPr lang="es-SV" smtClean="0"/>
              <a:t>16/12/2025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0EB33C-A049-2B88-2E3C-818C6EFB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1FBA3-63B7-FFE4-43B5-66A1B69C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8FC7-108C-44D1-BCB7-3A27D3DED2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714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37E77-27B0-5531-4F89-73F4FBB7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2566F7-D8E5-CDB2-ADA5-4909A5D42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388C9-6E24-EB29-0DD0-9981F870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46A2-2F7A-406D-BBC1-B12D3BDF9A4B}" type="datetimeFigureOut">
              <a:rPr lang="es-SV" smtClean="0"/>
              <a:t>16/12/2025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67780A-A30C-2601-8C54-F7413CD7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E24AA8-3855-9989-7342-DE3F5480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8FC7-108C-44D1-BCB7-3A27D3DED2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6055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BD91D-C68F-71DF-E976-5FE6B167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154A71-7791-74B3-D69B-7A684B402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50D8ED-3F8E-DD8A-CDA9-0F9B16D3A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CB2E68-4A3B-B5C1-F7F5-3848A1C0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46A2-2F7A-406D-BBC1-B12D3BDF9A4B}" type="datetimeFigureOut">
              <a:rPr lang="es-SV" smtClean="0"/>
              <a:t>16/12/2025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4BF941-3280-B531-44AA-8C595D90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4198D7-26CA-BF53-ECEB-2CF92851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8FC7-108C-44D1-BCB7-3A27D3DED2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6365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408F4-3FDD-1BF7-E914-B01A2111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2894C6-4C7F-2AD6-0A46-DF2B13668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9D3DD7-E11B-533E-E9BD-B250A747A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8F2B50-B779-50B7-6888-3120E1E44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FA9890-0D72-AD1E-915C-54DD73DC0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C19F1F-F053-6C6D-80AB-952EA909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46A2-2F7A-406D-BBC1-B12D3BDF9A4B}" type="datetimeFigureOut">
              <a:rPr lang="es-SV" smtClean="0"/>
              <a:t>16/12/2025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912505-67B9-4BD2-A86F-F85AFD36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43A48F-86DE-7082-61F0-52AD5E59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8FC7-108C-44D1-BCB7-3A27D3DED2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0047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4DA7C-6A0C-8B73-F586-9D7DF058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996C09-B91D-29CB-75C0-8DDC9FFC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46A2-2F7A-406D-BBC1-B12D3BDF9A4B}" type="datetimeFigureOut">
              <a:rPr lang="es-SV" smtClean="0"/>
              <a:t>16/12/2025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6EE5BC-4CF0-B434-0530-65CB4509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C42B5C-CA92-E2E3-B6AE-EC9BA8ED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8FC7-108C-44D1-BCB7-3A27D3DED2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3562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AA5794-9B21-BA17-D7EE-F053A038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46A2-2F7A-406D-BBC1-B12D3BDF9A4B}" type="datetimeFigureOut">
              <a:rPr lang="es-SV" smtClean="0"/>
              <a:t>16/12/2025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06DD0B-D2AE-C389-3B36-DA7E5E08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60633B-12E0-5550-15AC-56014C9F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8FC7-108C-44D1-BCB7-3A27D3DED2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1762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00AD3-1403-40FA-6610-F5F517DA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168001-D2F0-EA68-CAB0-83A62AB8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34B722-3D5B-645C-2F90-43D067CE8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7F99A1-4CE4-8BF7-2C8C-7346109F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46A2-2F7A-406D-BBC1-B12D3BDF9A4B}" type="datetimeFigureOut">
              <a:rPr lang="es-SV" smtClean="0"/>
              <a:t>16/12/2025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6B08CF-8A5C-BEF6-7467-59BB2686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2565F5-1213-2FB3-B9C4-E22723A5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8FC7-108C-44D1-BCB7-3A27D3DED2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07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975EB-6D44-B491-E779-5F0B8825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40C372-2FCC-53CE-02F0-5B190AA2C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E3E66D-1047-C5D1-60C4-3730EA3C8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3FAD06-2093-84C2-7D3F-4A1997B0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46A2-2F7A-406D-BBC1-B12D3BDF9A4B}" type="datetimeFigureOut">
              <a:rPr lang="es-SV" smtClean="0"/>
              <a:t>16/12/2025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DA687E-4202-C4AC-BA2E-E382C41D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5FC892-C8B3-309C-59E6-87061EB4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8FC7-108C-44D1-BCB7-3A27D3DED2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3988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4D36C0-7A1E-A052-3634-DAF789F5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A9A0EC-AEB9-3D82-1ED9-87C472F5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1CFA08-E602-3400-D8F2-2B7AFF109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8C46A2-2F7A-406D-BBC1-B12D3BDF9A4B}" type="datetimeFigureOut">
              <a:rPr lang="es-SV" smtClean="0"/>
              <a:t>16/12/2025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82E933-1229-3F1B-5E0C-4D2AAC51F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14F6DA-B545-515C-54D4-52D7281A1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408FC7-108C-44D1-BCB7-3A27D3DED2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3062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image" Target="../media/image22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57276-D0CA-2C79-B127-3ECF8E27C8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5EBC8C-D90C-866E-5D5F-07D754657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365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785961" cy="6858000"/>
            <a:chOff x="0" y="0"/>
            <a:chExt cx="1335638" cy="1913890"/>
          </a:xfrm>
          <a:solidFill>
            <a:schemeClr val="tx2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35638" cy="1913890"/>
            </a:xfrm>
            <a:custGeom>
              <a:avLst/>
              <a:gdLst/>
              <a:ahLst/>
              <a:cxnLst/>
              <a:rect l="l" t="t" r="r" b="b"/>
              <a:pathLst>
                <a:path w="1335638" h="1913890">
                  <a:moveTo>
                    <a:pt x="0" y="0"/>
                  </a:moveTo>
                  <a:lnTo>
                    <a:pt x="1335638" y="0"/>
                  </a:lnTo>
                  <a:lnTo>
                    <a:pt x="1335638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SV" sz="1200"/>
            </a:p>
          </p:txBody>
        </p:sp>
      </p:grpSp>
      <p:sp>
        <p:nvSpPr>
          <p:cNvPr id="6" name="AutoShape 6"/>
          <p:cNvSpPr/>
          <p:nvPr/>
        </p:nvSpPr>
        <p:spPr>
          <a:xfrm>
            <a:off x="6154129" y="4292600"/>
            <a:ext cx="2278671" cy="0"/>
          </a:xfrm>
          <a:prstGeom prst="line">
            <a:avLst/>
          </a:prstGeom>
          <a:ln w="47625" cap="rnd">
            <a:solidFill>
              <a:srgbClr val="393939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s-SV" sz="1200"/>
          </a:p>
        </p:txBody>
      </p:sp>
      <p:sp>
        <p:nvSpPr>
          <p:cNvPr id="7" name="Freeform 7"/>
          <p:cNvSpPr/>
          <p:nvPr/>
        </p:nvSpPr>
        <p:spPr>
          <a:xfrm>
            <a:off x="11843517" y="4217276"/>
            <a:ext cx="3171329" cy="2743200"/>
          </a:xfrm>
          <a:custGeom>
            <a:avLst/>
            <a:gdLst/>
            <a:ahLst/>
            <a:cxnLst/>
            <a:rect l="l" t="t" r="r" b="b"/>
            <a:pathLst>
              <a:path w="4756994" h="4114800">
                <a:moveTo>
                  <a:pt x="0" y="0"/>
                </a:moveTo>
                <a:lnTo>
                  <a:pt x="4756994" y="0"/>
                </a:lnTo>
                <a:lnTo>
                  <a:pt x="47569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1200"/>
          </a:p>
        </p:txBody>
      </p:sp>
      <p:sp>
        <p:nvSpPr>
          <p:cNvPr id="8" name="TextBox 8"/>
          <p:cNvSpPr txBox="1"/>
          <p:nvPr/>
        </p:nvSpPr>
        <p:spPr>
          <a:xfrm>
            <a:off x="6079129" y="2227618"/>
            <a:ext cx="5764388" cy="1912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66"/>
              </a:lnSpc>
            </a:pPr>
            <a:r>
              <a:rPr lang="en-US" sz="6696">
                <a:solidFill>
                  <a:srgbClr val="393939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Agente de Bienes Raíces</a:t>
            </a:r>
          </a:p>
        </p:txBody>
      </p:sp>
      <p:sp>
        <p:nvSpPr>
          <p:cNvPr id="9" name="Freeform 9"/>
          <p:cNvSpPr/>
          <p:nvPr/>
        </p:nvSpPr>
        <p:spPr>
          <a:xfrm>
            <a:off x="6273366" y="5584566"/>
            <a:ext cx="500489" cy="126373"/>
          </a:xfrm>
          <a:custGeom>
            <a:avLst/>
            <a:gdLst/>
            <a:ahLst/>
            <a:cxnLst/>
            <a:rect l="l" t="t" r="r" b="b"/>
            <a:pathLst>
              <a:path w="750734" h="189560">
                <a:moveTo>
                  <a:pt x="0" y="0"/>
                </a:moveTo>
                <a:lnTo>
                  <a:pt x="750733" y="0"/>
                </a:lnTo>
                <a:lnTo>
                  <a:pt x="750733" y="189560"/>
                </a:lnTo>
                <a:lnTo>
                  <a:pt x="0" y="189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1200" dirty="0">
              <a:highlight>
                <a:srgbClr val="00FF00"/>
              </a:highlight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30149" y="5220760"/>
            <a:ext cx="3714061" cy="352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5"/>
              </a:lnSpc>
            </a:pPr>
            <a:r>
              <a:rPr lang="en-US" sz="4000" dirty="0">
                <a:solidFill>
                  <a:schemeClr val="tx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Alex Garcia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26146" y="5437934"/>
            <a:ext cx="2457105" cy="702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1"/>
              </a:lnSpc>
            </a:pPr>
            <a:r>
              <a:rPr lang="en-US" sz="1782" i="1" dirty="0">
                <a:solidFill>
                  <a:schemeClr val="tx2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AGENTE INMOBILIARIO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9271128" y="5576774"/>
            <a:ext cx="473082" cy="119453"/>
          </a:xfrm>
          <a:custGeom>
            <a:avLst/>
            <a:gdLst/>
            <a:ahLst/>
            <a:cxnLst/>
            <a:rect l="l" t="t" r="r" b="b"/>
            <a:pathLst>
              <a:path w="709623" h="179180">
                <a:moveTo>
                  <a:pt x="709622" y="0"/>
                </a:moveTo>
                <a:lnTo>
                  <a:pt x="0" y="0"/>
                </a:lnTo>
                <a:lnTo>
                  <a:pt x="0" y="179180"/>
                </a:lnTo>
                <a:lnTo>
                  <a:pt x="709622" y="179180"/>
                </a:lnTo>
                <a:lnTo>
                  <a:pt x="70962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12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EBA3A-45BB-5134-773F-01894F9EF020}"/>
              </a:ext>
            </a:extLst>
          </p:cNvPr>
          <p:cNvGrpSpPr/>
          <p:nvPr/>
        </p:nvGrpSpPr>
        <p:grpSpPr>
          <a:xfrm>
            <a:off x="1366810" y="1373107"/>
            <a:ext cx="4337849" cy="4337832"/>
            <a:chOff x="0" y="0"/>
            <a:chExt cx="6350000" cy="6349975"/>
          </a:xfrm>
          <a:solidFill>
            <a:schemeClr val="tx2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E12C269-F6D8-2914-3F38-DEE43D928973}"/>
                </a:ext>
              </a:extLst>
            </p:cNvPr>
            <p:cNvSpPr/>
            <p:nvPr/>
          </p:nvSpPr>
          <p:spPr>
            <a:xfrm flipH="1"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0" y="3175025"/>
                  </a:moveTo>
                  <a:cubicBezTo>
                    <a:pt x="0" y="4928451"/>
                    <a:pt x="1421524" y="6349975"/>
                    <a:pt x="3175000" y="6349975"/>
                  </a:cubicBezTo>
                  <a:cubicBezTo>
                    <a:pt x="4928502" y="6349975"/>
                    <a:pt x="6350000" y="4928451"/>
                    <a:pt x="6350000" y="3175025"/>
                  </a:cubicBezTo>
                  <a:cubicBezTo>
                    <a:pt x="6350000" y="1421511"/>
                    <a:pt x="4928502" y="0"/>
                    <a:pt x="3175000" y="0"/>
                  </a:cubicBezTo>
                  <a:cubicBezTo>
                    <a:pt x="1421498" y="0"/>
                    <a:pt x="0" y="1421511"/>
                    <a:pt x="0" y="3175025"/>
                  </a:cubicBezTo>
                  <a:close/>
                </a:path>
              </a:pathLst>
            </a:custGeom>
            <a:grpFill/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</p:grpSp>
      <p:sp>
        <p:nvSpPr>
          <p:cNvPr id="17" name="TextBox 11">
            <a:extLst>
              <a:ext uri="{FF2B5EF4-FFF2-40B4-BE49-F238E27FC236}">
                <a16:creationId xmlns:a16="http://schemas.microsoft.com/office/drawing/2014/main" id="{415C9B56-DBC2-8E62-0641-E71DA94D91C7}"/>
              </a:ext>
            </a:extLst>
          </p:cNvPr>
          <p:cNvSpPr txBox="1"/>
          <p:nvPr/>
        </p:nvSpPr>
        <p:spPr>
          <a:xfrm>
            <a:off x="3155302" y="3429000"/>
            <a:ext cx="760865" cy="379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9"/>
              </a:lnSpc>
            </a:pPr>
            <a:r>
              <a:rPr lang="en-US" sz="199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Foto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7216" y="-238245"/>
            <a:ext cx="1292047" cy="7487649"/>
            <a:chOff x="0" y="0"/>
            <a:chExt cx="2584094" cy="1497529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584094" cy="14975298"/>
            </a:xfrm>
            <a:prstGeom prst="rect">
              <a:avLst/>
            </a:prstGeom>
            <a:solidFill>
              <a:srgbClr val="9DADB8"/>
            </a:solidFill>
          </p:spPr>
          <p:txBody>
            <a:bodyPr/>
            <a:lstStyle/>
            <a:p>
              <a:endParaRPr lang="es-SV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587216" cy="6858000"/>
            <a:chOff x="0" y="0"/>
            <a:chExt cx="442951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2951" cy="1913890"/>
            </a:xfrm>
            <a:custGeom>
              <a:avLst/>
              <a:gdLst/>
              <a:ahLst/>
              <a:cxnLst/>
              <a:rect l="l" t="t" r="r" b="b"/>
              <a:pathLst>
                <a:path w="442951" h="1913890">
                  <a:moveTo>
                    <a:pt x="0" y="0"/>
                  </a:moveTo>
                  <a:lnTo>
                    <a:pt x="442951" y="0"/>
                  </a:lnTo>
                  <a:lnTo>
                    <a:pt x="44295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43439"/>
            </a:solidFill>
          </p:spPr>
          <p:txBody>
            <a:bodyPr/>
            <a:lstStyle/>
            <a:p>
              <a:endParaRPr lang="es-SV"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582032"/>
            <a:ext cx="2879263" cy="5729877"/>
          </a:xfrm>
          <a:custGeom>
            <a:avLst/>
            <a:gdLst/>
            <a:ahLst/>
            <a:cxnLst/>
            <a:rect l="l" t="t" r="r" b="b"/>
            <a:pathLst>
              <a:path w="4318894" h="8594815">
                <a:moveTo>
                  <a:pt x="0" y="0"/>
                </a:moveTo>
                <a:lnTo>
                  <a:pt x="4318894" y="0"/>
                </a:lnTo>
                <a:lnTo>
                  <a:pt x="4318894" y="8594815"/>
                </a:lnTo>
                <a:lnTo>
                  <a:pt x="0" y="8594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1200"/>
          </a:p>
        </p:txBody>
      </p:sp>
      <p:grpSp>
        <p:nvGrpSpPr>
          <p:cNvPr id="7" name="Group 7"/>
          <p:cNvGrpSpPr/>
          <p:nvPr/>
        </p:nvGrpSpPr>
        <p:grpSpPr>
          <a:xfrm>
            <a:off x="6109357" y="6311909"/>
            <a:ext cx="6096000" cy="546091"/>
            <a:chOff x="0" y="0"/>
            <a:chExt cx="1701236" cy="15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1235" cy="152400"/>
            </a:xfrm>
            <a:custGeom>
              <a:avLst/>
              <a:gdLst/>
              <a:ahLst/>
              <a:cxnLst/>
              <a:rect l="l" t="t" r="r" b="b"/>
              <a:pathLst>
                <a:path w="1701235" h="152400">
                  <a:moveTo>
                    <a:pt x="0" y="0"/>
                  </a:moveTo>
                  <a:lnTo>
                    <a:pt x="1701235" y="0"/>
                  </a:lnTo>
                  <a:lnTo>
                    <a:pt x="170123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43439"/>
            </a:solidFill>
          </p:spPr>
          <p:txBody>
            <a:bodyPr/>
            <a:lstStyle/>
            <a:p>
              <a:endParaRPr lang="es-SV" sz="1200"/>
            </a:p>
          </p:txBody>
        </p:sp>
      </p:grpSp>
      <p:sp>
        <p:nvSpPr>
          <p:cNvPr id="9" name="AutoShape 9"/>
          <p:cNvSpPr/>
          <p:nvPr/>
        </p:nvSpPr>
        <p:spPr>
          <a:xfrm>
            <a:off x="7074924" y="3309357"/>
            <a:ext cx="2278671" cy="0"/>
          </a:xfrm>
          <a:prstGeom prst="line">
            <a:avLst/>
          </a:prstGeom>
          <a:ln w="47625" cap="rnd">
            <a:solidFill>
              <a:srgbClr val="343439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s-SV" sz="1200"/>
          </a:p>
        </p:txBody>
      </p:sp>
      <p:sp>
        <p:nvSpPr>
          <p:cNvPr id="10" name="TextBox 10"/>
          <p:cNvSpPr txBox="1"/>
          <p:nvPr/>
        </p:nvSpPr>
        <p:spPr>
          <a:xfrm>
            <a:off x="5334519" y="2077458"/>
            <a:ext cx="5365212" cy="904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6666" dirty="0">
                <a:solidFill>
                  <a:srgbClr val="393939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¿</a:t>
            </a:r>
            <a:r>
              <a:rPr lang="en-US" sz="6666" dirty="0" err="1">
                <a:solidFill>
                  <a:srgbClr val="393939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Quien</a:t>
            </a:r>
            <a:r>
              <a:rPr lang="en-US" sz="6666" dirty="0">
                <a:solidFill>
                  <a:srgbClr val="393939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soy?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74924" y="3590327"/>
            <a:ext cx="3893533" cy="201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9"/>
              </a:lnSpc>
            </a:pPr>
            <a:r>
              <a:rPr lang="en-US" sz="1999" dirty="0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Una persona </a:t>
            </a:r>
            <a:r>
              <a:rPr lang="en-US" sz="1999" dirty="0" err="1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responsable</a:t>
            </a:r>
            <a:r>
              <a:rPr lang="en-US" sz="1999" dirty="0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999" dirty="0" err="1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carismatica</a:t>
            </a:r>
            <a:r>
              <a:rPr lang="en-US" sz="1999" dirty="0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1999" dirty="0" err="1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comprometida</a:t>
            </a:r>
            <a:r>
              <a:rPr lang="en-US" sz="1999" dirty="0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 con lo </a:t>
            </a:r>
            <a:r>
              <a:rPr lang="en-US" sz="1999" dirty="0" err="1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que</a:t>
            </a:r>
            <a:r>
              <a:rPr lang="en-US" sz="1999" dirty="0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99" dirty="0" err="1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hago</a:t>
            </a:r>
            <a:r>
              <a:rPr lang="en-US" sz="1999" dirty="0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 y con mis </a:t>
            </a:r>
            <a:r>
              <a:rPr lang="en-US" sz="1999" dirty="0" err="1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valores</a:t>
            </a:r>
            <a:r>
              <a:rPr lang="en-US" sz="1999" dirty="0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US" sz="1999" dirty="0" err="1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principios</a:t>
            </a:r>
            <a:r>
              <a:rPr lang="en-US" sz="1999" dirty="0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. Amo ser </a:t>
            </a:r>
            <a:r>
              <a:rPr lang="en-US" sz="1999" dirty="0" err="1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agente</a:t>
            </a:r>
            <a:r>
              <a:rPr lang="en-US" sz="1999" dirty="0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999" dirty="0" err="1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bienes</a:t>
            </a:r>
            <a:r>
              <a:rPr lang="en-US" sz="1999" dirty="0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99" dirty="0" err="1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raíces</a:t>
            </a:r>
            <a:r>
              <a:rPr lang="en-US" sz="1999" dirty="0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. ❤️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91307" y="1620043"/>
            <a:ext cx="4337849" cy="4337832"/>
            <a:chOff x="0" y="0"/>
            <a:chExt cx="6350000" cy="6349975"/>
          </a:xfrm>
          <a:solidFill>
            <a:schemeClr val="tx2"/>
          </a:solidFill>
        </p:grpSpPr>
        <p:sp>
          <p:nvSpPr>
            <p:cNvPr id="13" name="Freeform 13"/>
            <p:cNvSpPr/>
            <p:nvPr/>
          </p:nvSpPr>
          <p:spPr>
            <a:xfrm flipH="1"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0" y="3175025"/>
                  </a:moveTo>
                  <a:cubicBezTo>
                    <a:pt x="0" y="4928451"/>
                    <a:pt x="1421524" y="6349975"/>
                    <a:pt x="3175000" y="6349975"/>
                  </a:cubicBezTo>
                  <a:cubicBezTo>
                    <a:pt x="4928502" y="6349975"/>
                    <a:pt x="6350000" y="4928451"/>
                    <a:pt x="6350000" y="3175025"/>
                  </a:cubicBezTo>
                  <a:cubicBezTo>
                    <a:pt x="6350000" y="1421511"/>
                    <a:pt x="4928502" y="0"/>
                    <a:pt x="3175000" y="0"/>
                  </a:cubicBezTo>
                  <a:cubicBezTo>
                    <a:pt x="1421498" y="0"/>
                    <a:pt x="0" y="1421511"/>
                    <a:pt x="0" y="3175025"/>
                  </a:cubicBezTo>
                  <a:close/>
                </a:path>
              </a:pathLst>
            </a:custGeom>
            <a:grpFill/>
            <a:ln w="1238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s-SV" sz="1200"/>
            </a:p>
          </p:txBody>
        </p:sp>
      </p:grpSp>
      <p:sp>
        <p:nvSpPr>
          <p:cNvPr id="14" name="TextBox 11">
            <a:extLst>
              <a:ext uri="{FF2B5EF4-FFF2-40B4-BE49-F238E27FC236}">
                <a16:creationId xmlns:a16="http://schemas.microsoft.com/office/drawing/2014/main" id="{5F5C3A6C-5151-1475-369B-C4B9299221A4}"/>
              </a:ext>
            </a:extLst>
          </p:cNvPr>
          <p:cNvSpPr txBox="1"/>
          <p:nvPr/>
        </p:nvSpPr>
        <p:spPr>
          <a:xfrm>
            <a:off x="1231495" y="3507438"/>
            <a:ext cx="2466895" cy="379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9"/>
              </a:lnSpc>
            </a:pPr>
            <a:r>
              <a:rPr lang="en-US" sz="1999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Foto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429000"/>
            <a:ext cx="12192000" cy="3429000"/>
            <a:chOff x="0" y="0"/>
            <a:chExt cx="3402471" cy="9569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02471" cy="956945"/>
            </a:xfrm>
            <a:custGeom>
              <a:avLst/>
              <a:gdLst/>
              <a:ahLst/>
              <a:cxnLst/>
              <a:rect l="l" t="t" r="r" b="b"/>
              <a:pathLst>
                <a:path w="3402471" h="956945">
                  <a:moveTo>
                    <a:pt x="0" y="0"/>
                  </a:moveTo>
                  <a:lnTo>
                    <a:pt x="3402471" y="0"/>
                  </a:lnTo>
                  <a:lnTo>
                    <a:pt x="3402471" y="956945"/>
                  </a:lnTo>
                  <a:lnTo>
                    <a:pt x="0" y="956945"/>
                  </a:lnTo>
                  <a:close/>
                </a:path>
              </a:pathLst>
            </a:custGeom>
            <a:solidFill>
              <a:srgbClr val="343439"/>
            </a:solidFill>
          </p:spPr>
          <p:txBody>
            <a:bodyPr/>
            <a:lstStyle/>
            <a:p>
              <a:endParaRPr lang="es-SV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592927" y="3166053"/>
            <a:ext cx="3006147" cy="300614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lnTo>
                    <a:pt x="0" y="0"/>
                  </a:lnTo>
                  <a:cubicBezTo>
                    <a:pt x="0" y="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38906" r="-38906"/>
              </a:stretch>
            </a:blipFill>
          </p:spPr>
          <p:txBody>
            <a:bodyPr/>
            <a:lstStyle/>
            <a:p>
              <a:endParaRPr lang="es-SV"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500053" y="3166053"/>
            <a:ext cx="3006147" cy="300614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lnTo>
                    <a:pt x="0" y="0"/>
                  </a:lnTo>
                  <a:cubicBezTo>
                    <a:pt x="0" y="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26351" r="-26351"/>
              </a:stretch>
            </a:blipFill>
          </p:spPr>
          <p:txBody>
            <a:bodyPr/>
            <a:lstStyle/>
            <a:p>
              <a:endParaRPr lang="es-SV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5800" y="3166053"/>
            <a:ext cx="3006147" cy="300614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lnTo>
                    <a:pt x="0" y="0"/>
                  </a:lnTo>
                  <a:cubicBezTo>
                    <a:pt x="0" y="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5061" r="-25061"/>
              </a:stretch>
            </a:blipFill>
          </p:spPr>
          <p:txBody>
            <a:bodyPr/>
            <a:lstStyle/>
            <a:p>
              <a:endParaRPr lang="es-SV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56992" y="6172200"/>
            <a:ext cx="1878017" cy="505622"/>
            <a:chOff x="0" y="0"/>
            <a:chExt cx="710870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08700" cy="1913890"/>
            </a:xfrm>
            <a:custGeom>
              <a:avLst/>
              <a:gdLst/>
              <a:ahLst/>
              <a:cxnLst/>
              <a:rect l="l" t="t" r="r" b="b"/>
              <a:pathLst>
                <a:path w="7108700" h="1913890">
                  <a:moveTo>
                    <a:pt x="698424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84240" y="0"/>
                  </a:lnTo>
                  <a:cubicBezTo>
                    <a:pt x="7052820" y="0"/>
                    <a:pt x="7108700" y="55880"/>
                    <a:pt x="7108700" y="124460"/>
                  </a:cubicBezTo>
                  <a:lnTo>
                    <a:pt x="7108700" y="1789430"/>
                  </a:lnTo>
                  <a:cubicBezTo>
                    <a:pt x="7108700" y="1858010"/>
                    <a:pt x="7052820" y="1913890"/>
                    <a:pt x="6984240" y="191389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s-SV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064119" y="6172200"/>
            <a:ext cx="1878017" cy="505622"/>
            <a:chOff x="0" y="0"/>
            <a:chExt cx="710870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08700" cy="1913890"/>
            </a:xfrm>
            <a:custGeom>
              <a:avLst/>
              <a:gdLst/>
              <a:ahLst/>
              <a:cxnLst/>
              <a:rect l="l" t="t" r="r" b="b"/>
              <a:pathLst>
                <a:path w="7108700" h="1913890">
                  <a:moveTo>
                    <a:pt x="698424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84240" y="0"/>
                  </a:lnTo>
                  <a:cubicBezTo>
                    <a:pt x="7052820" y="0"/>
                    <a:pt x="7108700" y="55880"/>
                    <a:pt x="7108700" y="124460"/>
                  </a:cubicBezTo>
                  <a:lnTo>
                    <a:pt x="7108700" y="1789430"/>
                  </a:lnTo>
                  <a:cubicBezTo>
                    <a:pt x="7108700" y="1858010"/>
                    <a:pt x="7052820" y="1913890"/>
                    <a:pt x="6984240" y="191389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s-SV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9865" y="6172200"/>
            <a:ext cx="1878017" cy="505622"/>
            <a:chOff x="0" y="0"/>
            <a:chExt cx="710870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08700" cy="1913890"/>
            </a:xfrm>
            <a:custGeom>
              <a:avLst/>
              <a:gdLst/>
              <a:ahLst/>
              <a:cxnLst/>
              <a:rect l="l" t="t" r="r" b="b"/>
              <a:pathLst>
                <a:path w="7108700" h="1913890">
                  <a:moveTo>
                    <a:pt x="698424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84240" y="0"/>
                  </a:lnTo>
                  <a:cubicBezTo>
                    <a:pt x="7052820" y="0"/>
                    <a:pt x="7108700" y="55880"/>
                    <a:pt x="7108700" y="124460"/>
                  </a:cubicBezTo>
                  <a:lnTo>
                    <a:pt x="7108700" y="1789430"/>
                  </a:lnTo>
                  <a:cubicBezTo>
                    <a:pt x="7108700" y="1858010"/>
                    <a:pt x="7052820" y="1913890"/>
                    <a:pt x="6984240" y="191389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s-SV" sz="1200"/>
            </a:p>
          </p:txBody>
        </p:sp>
      </p:grpSp>
      <p:sp>
        <p:nvSpPr>
          <p:cNvPr id="16" name="AutoShape 16"/>
          <p:cNvSpPr/>
          <p:nvPr/>
        </p:nvSpPr>
        <p:spPr>
          <a:xfrm>
            <a:off x="4956665" y="1615424"/>
            <a:ext cx="2278671" cy="0"/>
          </a:xfrm>
          <a:prstGeom prst="line">
            <a:avLst/>
          </a:prstGeom>
          <a:ln w="47625" cap="rnd">
            <a:solidFill>
              <a:srgbClr val="343439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s-SV" sz="1200"/>
          </a:p>
        </p:txBody>
      </p:sp>
      <p:sp>
        <p:nvSpPr>
          <p:cNvPr id="17" name="Freeform 17"/>
          <p:cNvSpPr/>
          <p:nvPr/>
        </p:nvSpPr>
        <p:spPr>
          <a:xfrm rot="2935030">
            <a:off x="-4592998" y="-2940294"/>
            <a:ext cx="4296171" cy="8549595"/>
          </a:xfrm>
          <a:custGeom>
            <a:avLst/>
            <a:gdLst/>
            <a:ahLst/>
            <a:cxnLst/>
            <a:rect l="l" t="t" r="r" b="b"/>
            <a:pathLst>
              <a:path w="6444257" h="12824392">
                <a:moveTo>
                  <a:pt x="0" y="0"/>
                </a:moveTo>
                <a:lnTo>
                  <a:pt x="6444257" y="0"/>
                </a:lnTo>
                <a:lnTo>
                  <a:pt x="6444257" y="12824392"/>
                </a:lnTo>
                <a:lnTo>
                  <a:pt x="0" y="128243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1200"/>
          </a:p>
        </p:txBody>
      </p:sp>
      <p:sp>
        <p:nvSpPr>
          <p:cNvPr id="18" name="TextBox 18"/>
          <p:cNvSpPr txBox="1"/>
          <p:nvPr/>
        </p:nvSpPr>
        <p:spPr>
          <a:xfrm>
            <a:off x="1249865" y="6284168"/>
            <a:ext cx="1878017" cy="23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2"/>
              </a:lnSpc>
            </a:pPr>
            <a:r>
              <a:rPr lang="en-US" sz="1600" b="1" i="1">
                <a:solidFill>
                  <a:srgbClr val="393939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Residenciales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56992" y="6284168"/>
            <a:ext cx="1878017" cy="23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2"/>
              </a:lnSpc>
            </a:pPr>
            <a:r>
              <a:rPr lang="en-US" sz="1600" b="1" i="1">
                <a:solidFill>
                  <a:srgbClr val="393939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Locales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064119" y="6284168"/>
            <a:ext cx="1878017" cy="23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2"/>
              </a:lnSpc>
            </a:pPr>
            <a:r>
              <a:rPr lang="en-US" sz="1600" b="1" i="1">
                <a:solidFill>
                  <a:srgbClr val="393939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Apartamentos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89052" y="685561"/>
            <a:ext cx="4813897" cy="812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>
                <a:solidFill>
                  <a:srgbClr val="343439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Services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72282" y="1837978"/>
            <a:ext cx="8247437" cy="379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1999" dirty="0" err="1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Ofrecemos</a:t>
            </a:r>
            <a:r>
              <a:rPr lang="en-US" sz="1999" dirty="0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230217"/>
            <a:ext cx="12192000" cy="1627783"/>
            <a:chOff x="0" y="0"/>
            <a:chExt cx="3402471" cy="4542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02471" cy="454272"/>
            </a:xfrm>
            <a:custGeom>
              <a:avLst/>
              <a:gdLst/>
              <a:ahLst/>
              <a:cxnLst/>
              <a:rect l="l" t="t" r="r" b="b"/>
              <a:pathLst>
                <a:path w="3402471" h="454272">
                  <a:moveTo>
                    <a:pt x="0" y="0"/>
                  </a:moveTo>
                  <a:lnTo>
                    <a:pt x="3402471" y="0"/>
                  </a:lnTo>
                  <a:lnTo>
                    <a:pt x="3402471" y="454272"/>
                  </a:lnTo>
                  <a:lnTo>
                    <a:pt x="0" y="454272"/>
                  </a:lnTo>
                  <a:close/>
                </a:path>
              </a:pathLst>
            </a:custGeom>
            <a:solidFill>
              <a:srgbClr val="343439"/>
            </a:solidFill>
          </p:spPr>
          <p:txBody>
            <a:bodyPr/>
            <a:lstStyle/>
            <a:p>
              <a:endParaRPr lang="es-SV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270263" y="4531545"/>
            <a:ext cx="2115707" cy="211570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lnTo>
                    <a:pt x="0" y="0"/>
                  </a:lnTo>
                  <a:cubicBezTo>
                    <a:pt x="0" y="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16760" r="-16760"/>
              </a:stretch>
            </a:blip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s-SV"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2377" y="612211"/>
            <a:ext cx="5691008" cy="569100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lnTo>
                    <a:pt x="0" y="0"/>
                  </a:lnTo>
                  <a:cubicBezTo>
                    <a:pt x="0" y="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39014" r="-39014"/>
              </a:stretch>
            </a:blipFill>
          </p:spPr>
          <p:txBody>
            <a:bodyPr/>
            <a:lstStyle/>
            <a:p>
              <a:endParaRPr lang="es-SV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956665" y="4531545"/>
            <a:ext cx="2115707" cy="211570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lnTo>
                    <a:pt x="0" y="0"/>
                  </a:lnTo>
                  <a:cubicBezTo>
                    <a:pt x="0" y="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39014" r="-39014"/>
              </a:stretch>
            </a:blip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s-SV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85800" y="376054"/>
            <a:ext cx="2442081" cy="657487"/>
            <a:chOff x="0" y="0"/>
            <a:chExt cx="710870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08700" cy="1913890"/>
            </a:xfrm>
            <a:custGeom>
              <a:avLst/>
              <a:gdLst/>
              <a:ahLst/>
              <a:cxnLst/>
              <a:rect l="l" t="t" r="r" b="b"/>
              <a:pathLst>
                <a:path w="7108700" h="1913890">
                  <a:moveTo>
                    <a:pt x="698424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84240" y="0"/>
                  </a:lnTo>
                  <a:cubicBezTo>
                    <a:pt x="7052820" y="0"/>
                    <a:pt x="7108700" y="55880"/>
                    <a:pt x="7108700" y="124460"/>
                  </a:cubicBezTo>
                  <a:lnTo>
                    <a:pt x="7108700" y="1789430"/>
                  </a:lnTo>
                  <a:cubicBezTo>
                    <a:pt x="7108700" y="1858010"/>
                    <a:pt x="7052820" y="1913890"/>
                    <a:pt x="6984240" y="1913890"/>
                  </a:cubicBezTo>
                  <a:close/>
                </a:path>
              </a:pathLst>
            </a:custGeom>
            <a:solidFill>
              <a:srgbClr val="45A834"/>
            </a:solidFill>
          </p:spPr>
          <p:txBody>
            <a:bodyPr/>
            <a:lstStyle/>
            <a:p>
              <a:endParaRPr lang="es-SV" sz="1200"/>
            </a:p>
          </p:txBody>
        </p:sp>
      </p:grpSp>
      <p:sp>
        <p:nvSpPr>
          <p:cNvPr id="12" name="Freeform 12"/>
          <p:cNvSpPr/>
          <p:nvPr/>
        </p:nvSpPr>
        <p:spPr>
          <a:xfrm rot="2935030">
            <a:off x="-4592998" y="-2940294"/>
            <a:ext cx="4296171" cy="8549595"/>
          </a:xfrm>
          <a:custGeom>
            <a:avLst/>
            <a:gdLst/>
            <a:ahLst/>
            <a:cxnLst/>
            <a:rect l="l" t="t" r="r" b="b"/>
            <a:pathLst>
              <a:path w="6444257" h="12824392">
                <a:moveTo>
                  <a:pt x="0" y="0"/>
                </a:moveTo>
                <a:lnTo>
                  <a:pt x="6444257" y="0"/>
                </a:lnTo>
                <a:lnTo>
                  <a:pt x="6444257" y="12824392"/>
                </a:lnTo>
                <a:lnTo>
                  <a:pt x="0" y="128243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1200"/>
          </a:p>
        </p:txBody>
      </p:sp>
      <p:sp>
        <p:nvSpPr>
          <p:cNvPr id="13" name="TextBox 13"/>
          <p:cNvSpPr txBox="1"/>
          <p:nvPr/>
        </p:nvSpPr>
        <p:spPr>
          <a:xfrm>
            <a:off x="967833" y="441706"/>
            <a:ext cx="1878017" cy="40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2799" b="1" i="1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SE VENDE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27187" y="3536950"/>
            <a:ext cx="2822845" cy="812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>
                <a:solidFill>
                  <a:srgbClr val="343439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$95,000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68572" y="634948"/>
            <a:ext cx="3624338" cy="2745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0"/>
              </a:lnSpc>
            </a:pPr>
            <a:r>
              <a:rPr lang="en-US" sz="1469" b="1">
                <a:solidFill>
                  <a:srgbClr val="343439"/>
                </a:solidFill>
                <a:latin typeface="Poppins Bold"/>
                <a:ea typeface="Poppins Bold"/>
                <a:cs typeface="Poppins Bold"/>
                <a:sym typeface="Poppins Bold"/>
              </a:rPr>
              <a:t>NIVEL 1 </a:t>
            </a:r>
          </a:p>
          <a:p>
            <a:pPr>
              <a:lnSpc>
                <a:spcPts val="2350"/>
              </a:lnSpc>
            </a:pPr>
            <a:r>
              <a:rPr lang="en-US" sz="1469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1 Sala</a:t>
            </a:r>
          </a:p>
          <a:p>
            <a:pPr>
              <a:lnSpc>
                <a:spcPts val="2350"/>
              </a:lnSpc>
            </a:pPr>
            <a:r>
              <a:rPr lang="en-US" sz="1469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2 Cuartos </a:t>
            </a:r>
          </a:p>
          <a:p>
            <a:pPr>
              <a:lnSpc>
                <a:spcPts val="2350"/>
              </a:lnSpc>
            </a:pPr>
            <a:r>
              <a:rPr lang="en-US" sz="1469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1 Cocina independiente</a:t>
            </a:r>
          </a:p>
          <a:p>
            <a:pPr>
              <a:lnSpc>
                <a:spcPts val="2350"/>
              </a:lnSpc>
            </a:pPr>
            <a:r>
              <a:rPr lang="en-US" sz="1469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Área de lavandería y tanque de agua</a:t>
            </a:r>
          </a:p>
          <a:p>
            <a:pPr>
              <a:lnSpc>
                <a:spcPts val="2350"/>
              </a:lnSpc>
            </a:pPr>
            <a:r>
              <a:rPr lang="en-US" sz="1469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1 baño</a:t>
            </a:r>
          </a:p>
          <a:p>
            <a:pPr>
              <a:lnSpc>
                <a:spcPts val="2350"/>
              </a:lnSpc>
            </a:pPr>
            <a:r>
              <a:rPr lang="en-US" sz="1469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Cochera 1 V.</a:t>
            </a:r>
          </a:p>
          <a:p>
            <a:pPr>
              <a:lnSpc>
                <a:spcPts val="2350"/>
              </a:lnSpc>
            </a:pPr>
            <a:r>
              <a:rPr lang="en-US" sz="1469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Jardinera.</a:t>
            </a:r>
          </a:p>
          <a:p>
            <a:pPr>
              <a:lnSpc>
                <a:spcPts val="2350"/>
              </a:lnSpc>
            </a:pPr>
            <a:endParaRPr lang="en-US" sz="1469">
              <a:solidFill>
                <a:srgbClr val="34343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9562430" y="4531545"/>
            <a:ext cx="2115707" cy="2115707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lnTo>
                    <a:pt x="0" y="0"/>
                  </a:lnTo>
                  <a:cubicBezTo>
                    <a:pt x="0" y="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7"/>
              <a:stretch>
                <a:fillRect l="-39014" r="-39014"/>
              </a:stretch>
            </a:blip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s-SV"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251124" y="5230217"/>
            <a:ext cx="3619295" cy="887017"/>
            <a:chOff x="0" y="0"/>
            <a:chExt cx="3904622" cy="95694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904622" cy="956945"/>
            </a:xfrm>
            <a:custGeom>
              <a:avLst/>
              <a:gdLst/>
              <a:ahLst/>
              <a:cxnLst/>
              <a:rect l="l" t="t" r="r" b="b"/>
              <a:pathLst>
                <a:path w="3904622" h="956945">
                  <a:moveTo>
                    <a:pt x="0" y="0"/>
                  </a:moveTo>
                  <a:lnTo>
                    <a:pt x="3904622" y="0"/>
                  </a:lnTo>
                  <a:lnTo>
                    <a:pt x="3904622" y="956945"/>
                  </a:lnTo>
                  <a:lnTo>
                    <a:pt x="0" y="956945"/>
                  </a:ln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</p:spPr>
          <p:txBody>
            <a:bodyPr/>
            <a:lstStyle/>
            <a:p>
              <a:endParaRPr lang="es-SV" sz="120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82378" y="5310783"/>
            <a:ext cx="3122809" cy="812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0" lvl="1" indent="-215910">
              <a:lnSpc>
                <a:spcPts val="2099"/>
              </a:lnSpc>
              <a:buFont typeface="Arial"/>
              <a:buChar char="•"/>
            </a:pPr>
            <a:r>
              <a:rPr lang="en-US" sz="1999" b="1">
                <a:solidFill>
                  <a:srgbClr val="343439"/>
                </a:solidFill>
                <a:latin typeface="Poppins Bold"/>
                <a:ea typeface="Poppins Bold"/>
                <a:cs typeface="Poppins Bold"/>
                <a:sym typeface="Poppins Bold"/>
              </a:rPr>
              <a:t>Frente: 10.30 m</a:t>
            </a:r>
          </a:p>
          <a:p>
            <a:pPr marL="431820" lvl="1" indent="-215910">
              <a:lnSpc>
                <a:spcPts val="2099"/>
              </a:lnSpc>
              <a:buFont typeface="Arial"/>
              <a:buChar char="•"/>
            </a:pPr>
            <a:r>
              <a:rPr lang="en-US" sz="1999" b="1">
                <a:solidFill>
                  <a:srgbClr val="343439"/>
                </a:solidFill>
                <a:latin typeface="Poppins Bold"/>
                <a:ea typeface="Poppins Bold"/>
                <a:cs typeface="Poppins Bold"/>
                <a:sym typeface="Poppins Bold"/>
              </a:rPr>
              <a:t>Fondo 16. m</a:t>
            </a:r>
          </a:p>
          <a:p>
            <a:pPr marL="431820" lvl="1" indent="-215910">
              <a:lnSpc>
                <a:spcPts val="2099"/>
              </a:lnSpc>
              <a:buFont typeface="Arial"/>
              <a:buChar char="•"/>
            </a:pPr>
            <a:r>
              <a:rPr lang="en-US" sz="1999" b="1">
                <a:solidFill>
                  <a:srgbClr val="343439"/>
                </a:solidFill>
                <a:latin typeface="Poppins Bold"/>
                <a:ea typeface="Poppins Bold"/>
                <a:cs typeface="Poppins Bold"/>
                <a:sym typeface="Poppins Bold"/>
              </a:rPr>
              <a:t>Parte posterior: 8 m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20284" y="758445"/>
            <a:ext cx="1564701" cy="1514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0"/>
              </a:lnSpc>
            </a:pPr>
            <a:r>
              <a:rPr lang="en-US" sz="1469" b="1">
                <a:solidFill>
                  <a:srgbClr val="343439"/>
                </a:solidFill>
                <a:latin typeface="Poppins Bold"/>
                <a:ea typeface="Poppins Bold"/>
                <a:cs typeface="Poppins Bold"/>
                <a:sym typeface="Poppins Bold"/>
              </a:rPr>
              <a:t>NIVEL 2</a:t>
            </a:r>
          </a:p>
          <a:p>
            <a:pPr>
              <a:lnSpc>
                <a:spcPts val="2350"/>
              </a:lnSpc>
            </a:pPr>
            <a:r>
              <a:rPr lang="en-US" sz="1469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2 cuartos </a:t>
            </a:r>
          </a:p>
          <a:p>
            <a:pPr>
              <a:lnSpc>
                <a:spcPts val="2350"/>
              </a:lnSpc>
            </a:pPr>
            <a:r>
              <a:rPr lang="en-US" sz="1469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1 Sala amplia </a:t>
            </a:r>
          </a:p>
          <a:p>
            <a:pPr>
              <a:lnSpc>
                <a:spcPts val="2350"/>
              </a:lnSpc>
            </a:pPr>
            <a:r>
              <a:rPr lang="en-US" sz="1469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1 baño</a:t>
            </a:r>
          </a:p>
          <a:p>
            <a:pPr>
              <a:lnSpc>
                <a:spcPts val="2350"/>
              </a:lnSpc>
            </a:pPr>
            <a:r>
              <a:rPr lang="en-US" sz="1469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Terraza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44785" y="1560926"/>
            <a:ext cx="2027479" cy="589323"/>
            <a:chOff x="0" y="47625"/>
            <a:chExt cx="4054958" cy="1178648"/>
          </a:xfrm>
        </p:grpSpPr>
        <p:sp>
          <p:nvSpPr>
            <p:cNvPr id="23" name="Freeform 23"/>
            <p:cNvSpPr/>
            <p:nvPr/>
          </p:nvSpPr>
          <p:spPr>
            <a:xfrm>
              <a:off x="0" y="632774"/>
              <a:ext cx="542899" cy="137082"/>
            </a:xfrm>
            <a:custGeom>
              <a:avLst/>
              <a:gdLst/>
              <a:ahLst/>
              <a:cxnLst/>
              <a:rect l="l" t="t" r="r" b="b"/>
              <a:pathLst>
                <a:path w="542899" h="137082">
                  <a:moveTo>
                    <a:pt x="0" y="0"/>
                  </a:moveTo>
                  <a:lnTo>
                    <a:pt x="542899" y="0"/>
                  </a:lnTo>
                  <a:lnTo>
                    <a:pt x="542899" y="137082"/>
                  </a:lnTo>
                  <a:lnTo>
                    <a:pt x="0" y="137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6176" y="47625"/>
              <a:ext cx="4028782" cy="558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5"/>
                </a:lnSpc>
              </a:pPr>
              <a:r>
                <a:rPr lang="en-US" sz="2054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Alicia Garcia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99622" y="496586"/>
              <a:ext cx="2665316" cy="729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6"/>
                </a:lnSpc>
              </a:pPr>
              <a:r>
                <a:rPr lang="en-US" sz="966" i="1">
                  <a:solidFill>
                    <a:srgbClr val="FFFFFF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AGENTE INMOBILIARIO</a:t>
              </a:r>
            </a:p>
          </p:txBody>
        </p:sp>
        <p:sp>
          <p:nvSpPr>
            <p:cNvPr id="26" name="Freeform 26"/>
            <p:cNvSpPr/>
            <p:nvPr/>
          </p:nvSpPr>
          <p:spPr>
            <a:xfrm flipH="1">
              <a:off x="3251785" y="624321"/>
              <a:ext cx="513170" cy="129575"/>
            </a:xfrm>
            <a:custGeom>
              <a:avLst/>
              <a:gdLst/>
              <a:ahLst/>
              <a:cxnLst/>
              <a:rect l="l" t="t" r="r" b="b"/>
              <a:pathLst>
                <a:path w="513170" h="129575">
                  <a:moveTo>
                    <a:pt x="513170" y="0"/>
                  </a:moveTo>
                  <a:lnTo>
                    <a:pt x="0" y="0"/>
                  </a:lnTo>
                  <a:lnTo>
                    <a:pt x="0" y="129575"/>
                  </a:lnTo>
                  <a:lnTo>
                    <a:pt x="513170" y="129575"/>
                  </a:lnTo>
                  <a:lnTo>
                    <a:pt x="51317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sz="12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00" y="-178684"/>
            <a:ext cx="6096000" cy="7096245"/>
            <a:chOff x="0" y="0"/>
            <a:chExt cx="12192000" cy="1419249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8602" b="8602"/>
            <a:stretch>
              <a:fillRect/>
            </a:stretch>
          </p:blipFill>
          <p:spPr>
            <a:xfrm>
              <a:off x="0" y="0"/>
              <a:ext cx="12192000" cy="14192491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5969000" y="4509274"/>
            <a:ext cx="6411786" cy="2468863"/>
            <a:chOff x="0" y="0"/>
            <a:chExt cx="3253388" cy="12527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53388" cy="1252720"/>
            </a:xfrm>
            <a:custGeom>
              <a:avLst/>
              <a:gdLst/>
              <a:ahLst/>
              <a:cxnLst/>
              <a:rect l="l" t="t" r="r" b="b"/>
              <a:pathLst>
                <a:path w="3253388" h="1252720">
                  <a:moveTo>
                    <a:pt x="0" y="0"/>
                  </a:moveTo>
                  <a:lnTo>
                    <a:pt x="3253388" y="0"/>
                  </a:lnTo>
                  <a:lnTo>
                    <a:pt x="3253388" y="1252720"/>
                  </a:lnTo>
                  <a:lnTo>
                    <a:pt x="0" y="1252720"/>
                  </a:lnTo>
                  <a:close/>
                </a:path>
              </a:pathLst>
            </a:custGeom>
            <a:solidFill>
              <a:srgbClr val="343439"/>
            </a:solidFill>
          </p:spPr>
          <p:txBody>
            <a:bodyPr/>
            <a:lstStyle/>
            <a:p>
              <a:endParaRPr lang="es-SV"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6481696" y="6295067"/>
            <a:ext cx="432163" cy="441317"/>
          </a:xfrm>
          <a:custGeom>
            <a:avLst/>
            <a:gdLst/>
            <a:ahLst/>
            <a:cxnLst/>
            <a:rect l="l" t="t" r="r" b="b"/>
            <a:pathLst>
              <a:path w="648244" h="661976">
                <a:moveTo>
                  <a:pt x="0" y="0"/>
                </a:moveTo>
                <a:lnTo>
                  <a:pt x="648244" y="0"/>
                </a:lnTo>
                <a:lnTo>
                  <a:pt x="648244" y="661976"/>
                </a:lnTo>
                <a:lnTo>
                  <a:pt x="0" y="6619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1200"/>
          </a:p>
        </p:txBody>
      </p:sp>
      <p:sp>
        <p:nvSpPr>
          <p:cNvPr id="7" name="AutoShape 7"/>
          <p:cNvSpPr/>
          <p:nvPr/>
        </p:nvSpPr>
        <p:spPr>
          <a:xfrm>
            <a:off x="9174893" y="2068857"/>
            <a:ext cx="3744600" cy="15875"/>
          </a:xfrm>
          <a:prstGeom prst="line">
            <a:avLst/>
          </a:prstGeom>
          <a:ln w="47625" cap="rnd">
            <a:solidFill>
              <a:srgbClr val="343439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s-SV" sz="1200"/>
          </a:p>
        </p:txBody>
      </p:sp>
      <p:sp>
        <p:nvSpPr>
          <p:cNvPr id="8" name="Freeform 8"/>
          <p:cNvSpPr/>
          <p:nvPr/>
        </p:nvSpPr>
        <p:spPr>
          <a:xfrm>
            <a:off x="6495484" y="5639419"/>
            <a:ext cx="418375" cy="418375"/>
          </a:xfrm>
          <a:custGeom>
            <a:avLst/>
            <a:gdLst/>
            <a:ahLst/>
            <a:cxnLst/>
            <a:rect l="l" t="t" r="r" b="b"/>
            <a:pathLst>
              <a:path w="627563" h="627563">
                <a:moveTo>
                  <a:pt x="0" y="0"/>
                </a:moveTo>
                <a:lnTo>
                  <a:pt x="627563" y="0"/>
                </a:lnTo>
                <a:lnTo>
                  <a:pt x="627563" y="627563"/>
                </a:lnTo>
                <a:lnTo>
                  <a:pt x="0" y="6275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1200"/>
          </a:p>
        </p:txBody>
      </p:sp>
      <p:sp>
        <p:nvSpPr>
          <p:cNvPr id="9" name="TextBox 9"/>
          <p:cNvSpPr txBox="1"/>
          <p:nvPr/>
        </p:nvSpPr>
        <p:spPr>
          <a:xfrm>
            <a:off x="6569603" y="2273650"/>
            <a:ext cx="4598819" cy="1894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6"/>
              </a:lnSpc>
            </a:pPr>
            <a:r>
              <a:rPr lang="en-US" sz="1866" b="1">
                <a:solidFill>
                  <a:srgbClr val="343439"/>
                </a:solidFill>
                <a:latin typeface="Poppins Bold"/>
                <a:ea typeface="Poppins Bold"/>
                <a:cs typeface="Poppins Bold"/>
                <a:sym typeface="Poppins Bold"/>
              </a:rPr>
              <a:t>Compra Y venta de propiedades:</a:t>
            </a:r>
          </a:p>
          <a:p>
            <a:pPr marL="403033" lvl="1" indent="-201517">
              <a:lnSpc>
                <a:spcPts val="2986"/>
              </a:lnSpc>
              <a:buFont typeface="Arial"/>
              <a:buChar char="•"/>
            </a:pPr>
            <a:r>
              <a:rPr lang="en-US" sz="1866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Residenciales </a:t>
            </a:r>
          </a:p>
          <a:p>
            <a:pPr marL="403033" lvl="1" indent="-201517">
              <a:lnSpc>
                <a:spcPts val="2986"/>
              </a:lnSpc>
              <a:buFont typeface="Arial"/>
              <a:buChar char="•"/>
            </a:pPr>
            <a:r>
              <a:rPr lang="en-US" sz="1866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Apartamentos </a:t>
            </a:r>
          </a:p>
          <a:p>
            <a:pPr>
              <a:lnSpc>
                <a:spcPts val="2986"/>
              </a:lnSpc>
            </a:pPr>
            <a:r>
              <a:rPr lang="en-US" sz="1866" b="1">
                <a:solidFill>
                  <a:srgbClr val="343439"/>
                </a:solidFill>
                <a:latin typeface="Poppins Bold"/>
                <a:ea typeface="Poppins Bold"/>
                <a:cs typeface="Poppins Bold"/>
                <a:sym typeface="Poppins Bold"/>
              </a:rPr>
              <a:t>Administracion de:</a:t>
            </a:r>
          </a:p>
          <a:p>
            <a:pPr marL="403033" lvl="1" indent="-201517">
              <a:lnSpc>
                <a:spcPts val="2986"/>
              </a:lnSpc>
              <a:buFont typeface="Arial"/>
              <a:buChar char="•"/>
            </a:pPr>
            <a:r>
              <a:rPr lang="en-US" sz="1866">
                <a:solidFill>
                  <a:srgbClr val="343439"/>
                </a:solidFill>
                <a:latin typeface="Poppins"/>
                <a:ea typeface="Poppins"/>
                <a:cs typeface="Poppins"/>
                <a:sym typeface="Poppins"/>
              </a:rPr>
              <a:t>Locales comerciales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569602" y="503526"/>
            <a:ext cx="4936599" cy="1459623"/>
            <a:chOff x="0" y="133351"/>
            <a:chExt cx="9873198" cy="2919244"/>
          </a:xfrm>
        </p:grpSpPr>
        <p:sp>
          <p:nvSpPr>
            <p:cNvPr id="11" name="Freeform 11"/>
            <p:cNvSpPr/>
            <p:nvPr/>
          </p:nvSpPr>
          <p:spPr>
            <a:xfrm>
              <a:off x="0" y="1540706"/>
              <a:ext cx="1321876" cy="333774"/>
            </a:xfrm>
            <a:custGeom>
              <a:avLst/>
              <a:gdLst/>
              <a:ahLst/>
              <a:cxnLst/>
              <a:rect l="l" t="t" r="r" b="b"/>
              <a:pathLst>
                <a:path w="1321876" h="333774">
                  <a:moveTo>
                    <a:pt x="0" y="0"/>
                  </a:moveTo>
                  <a:lnTo>
                    <a:pt x="1321876" y="0"/>
                  </a:lnTo>
                  <a:lnTo>
                    <a:pt x="1321876" y="333774"/>
                  </a:lnTo>
                  <a:lnTo>
                    <a:pt x="0" y="333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3736" y="133351"/>
              <a:ext cx="9809462" cy="1357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01"/>
                </a:lnSpc>
              </a:pPr>
              <a:r>
                <a:rPr lang="en-US" sz="5001" dirty="0">
                  <a:solidFill>
                    <a:srgbClr val="34343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ALEX GARCIA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59986" y="1209528"/>
              <a:ext cx="6489632" cy="1843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65"/>
                </a:lnSpc>
              </a:pPr>
              <a:r>
                <a:rPr lang="en-US" sz="2353" i="1">
                  <a:solidFill>
                    <a:srgbClr val="45A834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AGENTE INMOBILIARIO</a:t>
              </a:r>
            </a:p>
          </p:txBody>
        </p:sp>
        <p:sp>
          <p:nvSpPr>
            <p:cNvPr id="14" name="Freeform 14"/>
            <p:cNvSpPr/>
            <p:nvPr/>
          </p:nvSpPr>
          <p:spPr>
            <a:xfrm flipH="1">
              <a:off x="7917594" y="1520124"/>
              <a:ext cx="1249489" cy="315496"/>
            </a:xfrm>
            <a:custGeom>
              <a:avLst/>
              <a:gdLst/>
              <a:ahLst/>
              <a:cxnLst/>
              <a:rect l="l" t="t" r="r" b="b"/>
              <a:pathLst>
                <a:path w="1249489" h="315496">
                  <a:moveTo>
                    <a:pt x="1249489" y="0"/>
                  </a:moveTo>
                  <a:lnTo>
                    <a:pt x="0" y="0"/>
                  </a:lnTo>
                  <a:lnTo>
                    <a:pt x="0" y="315496"/>
                  </a:lnTo>
                  <a:lnTo>
                    <a:pt x="1249489" y="315496"/>
                  </a:lnTo>
                  <a:lnTo>
                    <a:pt x="124948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sz="1200"/>
            </a:p>
          </p:txBody>
        </p:sp>
      </p:grpSp>
      <p:sp>
        <p:nvSpPr>
          <p:cNvPr id="15" name="AutoShape 15"/>
          <p:cNvSpPr/>
          <p:nvPr/>
        </p:nvSpPr>
        <p:spPr>
          <a:xfrm flipV="1">
            <a:off x="5994400" y="-451330"/>
            <a:ext cx="12700" cy="4977959"/>
          </a:xfrm>
          <a:prstGeom prst="line">
            <a:avLst/>
          </a:prstGeom>
          <a:ln w="38100" cap="flat">
            <a:solidFill>
              <a:srgbClr val="6A6C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sz="1200"/>
          </a:p>
        </p:txBody>
      </p:sp>
      <p:sp>
        <p:nvSpPr>
          <p:cNvPr id="16" name="Freeform 16"/>
          <p:cNvSpPr/>
          <p:nvPr/>
        </p:nvSpPr>
        <p:spPr>
          <a:xfrm>
            <a:off x="6495484" y="4854656"/>
            <a:ext cx="463498" cy="463498"/>
          </a:xfrm>
          <a:custGeom>
            <a:avLst/>
            <a:gdLst/>
            <a:ahLst/>
            <a:cxnLst/>
            <a:rect l="l" t="t" r="r" b="b"/>
            <a:pathLst>
              <a:path w="695247" h="695247">
                <a:moveTo>
                  <a:pt x="0" y="0"/>
                </a:moveTo>
                <a:lnTo>
                  <a:pt x="695247" y="0"/>
                </a:lnTo>
                <a:lnTo>
                  <a:pt x="695247" y="695247"/>
                </a:lnTo>
                <a:lnTo>
                  <a:pt x="0" y="6952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1200"/>
          </a:p>
        </p:txBody>
      </p:sp>
      <p:sp>
        <p:nvSpPr>
          <p:cNvPr id="17" name="TextBox 17"/>
          <p:cNvSpPr txBox="1"/>
          <p:nvPr/>
        </p:nvSpPr>
        <p:spPr>
          <a:xfrm>
            <a:off x="7086348" y="4886405"/>
            <a:ext cx="4742163" cy="35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6"/>
              </a:lnSpc>
            </a:pPr>
            <a:r>
              <a:rPr lang="en-US" sz="2733" dirty="0">
                <a:solidFill>
                  <a:srgbClr val="F8F8F8"/>
                </a:solidFill>
                <a:latin typeface="Poppins"/>
                <a:ea typeface="Poppins"/>
                <a:cs typeface="Poppins"/>
                <a:sym typeface="Poppins"/>
              </a:rPr>
              <a:t>hola@house.com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27451" y="5665228"/>
            <a:ext cx="3513371" cy="36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3"/>
              </a:lnSpc>
            </a:pPr>
            <a:r>
              <a:rPr lang="en-US" sz="2791" dirty="0">
                <a:solidFill>
                  <a:srgbClr val="F8F8F8"/>
                </a:solidFill>
                <a:latin typeface="Poppins"/>
                <a:ea typeface="Poppins"/>
                <a:cs typeface="Poppins"/>
                <a:sym typeface="Poppins"/>
              </a:rPr>
              <a:t>(503) 7816-3300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27452" y="6326817"/>
            <a:ext cx="4701059" cy="35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6"/>
              </a:lnSpc>
            </a:pPr>
            <a:r>
              <a:rPr lang="en-US" sz="2733" dirty="0">
                <a:solidFill>
                  <a:srgbClr val="F8F8F8"/>
                </a:solidFill>
                <a:latin typeface="Poppins"/>
                <a:ea typeface="Poppins"/>
                <a:cs typeface="Poppins"/>
                <a:sym typeface="Poppins"/>
              </a:rPr>
              <a:t>www.house.com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69603" y="1845013"/>
            <a:ext cx="2887827" cy="520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42"/>
              </a:lnSpc>
            </a:pPr>
            <a:r>
              <a:rPr lang="en-US" sz="3865">
                <a:solidFill>
                  <a:srgbClr val="343439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SERVICIOS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32781-C445-B65B-0F02-B6AA4CCF2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D2209AB5-821A-175E-4780-DA13C3FE4BF2}"/>
              </a:ext>
            </a:extLst>
          </p:cNvPr>
          <p:cNvSpPr/>
          <p:nvPr/>
        </p:nvSpPr>
        <p:spPr>
          <a:xfrm>
            <a:off x="6481696" y="6295067"/>
            <a:ext cx="432163" cy="441317"/>
          </a:xfrm>
          <a:custGeom>
            <a:avLst/>
            <a:gdLst/>
            <a:ahLst/>
            <a:cxnLst/>
            <a:rect l="l" t="t" r="r" b="b"/>
            <a:pathLst>
              <a:path w="648244" h="661976">
                <a:moveTo>
                  <a:pt x="0" y="0"/>
                </a:moveTo>
                <a:lnTo>
                  <a:pt x="648244" y="0"/>
                </a:lnTo>
                <a:lnTo>
                  <a:pt x="648244" y="661976"/>
                </a:lnTo>
                <a:lnTo>
                  <a:pt x="0" y="661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1200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F4ABD2D8-B954-E911-142F-A6A44C3355E2}"/>
              </a:ext>
            </a:extLst>
          </p:cNvPr>
          <p:cNvSpPr/>
          <p:nvPr/>
        </p:nvSpPr>
        <p:spPr>
          <a:xfrm>
            <a:off x="8636000" y="4468623"/>
            <a:ext cx="3744600" cy="15875"/>
          </a:xfrm>
          <a:prstGeom prst="line">
            <a:avLst/>
          </a:prstGeom>
          <a:ln w="47625" cap="rnd">
            <a:solidFill>
              <a:srgbClr val="343439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s-SV" sz="12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F83834F-E97C-280E-62E5-C69384872243}"/>
              </a:ext>
            </a:extLst>
          </p:cNvPr>
          <p:cNvSpPr/>
          <p:nvPr/>
        </p:nvSpPr>
        <p:spPr>
          <a:xfrm>
            <a:off x="6495484" y="5639419"/>
            <a:ext cx="418375" cy="418375"/>
          </a:xfrm>
          <a:custGeom>
            <a:avLst/>
            <a:gdLst/>
            <a:ahLst/>
            <a:cxnLst/>
            <a:rect l="l" t="t" r="r" b="b"/>
            <a:pathLst>
              <a:path w="627563" h="627563">
                <a:moveTo>
                  <a:pt x="0" y="0"/>
                </a:moveTo>
                <a:lnTo>
                  <a:pt x="627563" y="0"/>
                </a:lnTo>
                <a:lnTo>
                  <a:pt x="627563" y="627563"/>
                </a:lnTo>
                <a:lnTo>
                  <a:pt x="0" y="6275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sz="1200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E0181FE-3134-5C1B-AE8B-9424D710A4A2}"/>
              </a:ext>
            </a:extLst>
          </p:cNvPr>
          <p:cNvGrpSpPr/>
          <p:nvPr/>
        </p:nvGrpSpPr>
        <p:grpSpPr>
          <a:xfrm>
            <a:off x="6704671" y="3180275"/>
            <a:ext cx="4936599" cy="870565"/>
            <a:chOff x="0" y="133350"/>
            <a:chExt cx="9873198" cy="174113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C8DE7C3-820C-D173-7AD9-DC4CE65E937F}"/>
                </a:ext>
              </a:extLst>
            </p:cNvPr>
            <p:cNvSpPr/>
            <p:nvPr/>
          </p:nvSpPr>
          <p:spPr>
            <a:xfrm>
              <a:off x="0" y="1540706"/>
              <a:ext cx="1321876" cy="333774"/>
            </a:xfrm>
            <a:custGeom>
              <a:avLst/>
              <a:gdLst/>
              <a:ahLst/>
              <a:cxnLst/>
              <a:rect l="l" t="t" r="r" b="b"/>
              <a:pathLst>
                <a:path w="1321876" h="333774">
                  <a:moveTo>
                    <a:pt x="0" y="0"/>
                  </a:moveTo>
                  <a:lnTo>
                    <a:pt x="1321876" y="0"/>
                  </a:lnTo>
                  <a:lnTo>
                    <a:pt x="1321876" y="333774"/>
                  </a:lnTo>
                  <a:lnTo>
                    <a:pt x="0" y="333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726E0423-3F99-E262-17C4-038339ADA4AE}"/>
                </a:ext>
              </a:extLst>
            </p:cNvPr>
            <p:cNvSpPr txBox="1"/>
            <p:nvPr/>
          </p:nvSpPr>
          <p:spPr>
            <a:xfrm>
              <a:off x="63736" y="133350"/>
              <a:ext cx="9809462" cy="1357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01"/>
                </a:lnSpc>
              </a:pPr>
              <a:r>
                <a:rPr lang="en-US" sz="5001" dirty="0">
                  <a:solidFill>
                    <a:srgbClr val="34343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LOGROS</a:t>
              </a:r>
            </a:p>
          </p:txBody>
        </p:sp>
      </p:grpSp>
      <p:sp>
        <p:nvSpPr>
          <p:cNvPr id="15" name="AutoShape 15">
            <a:extLst>
              <a:ext uri="{FF2B5EF4-FFF2-40B4-BE49-F238E27FC236}">
                <a16:creationId xmlns:a16="http://schemas.microsoft.com/office/drawing/2014/main" id="{3EA2E820-317B-A257-1A72-239710872C14}"/>
              </a:ext>
            </a:extLst>
          </p:cNvPr>
          <p:cNvSpPr/>
          <p:nvPr/>
        </p:nvSpPr>
        <p:spPr>
          <a:xfrm flipV="1">
            <a:off x="5994400" y="-451330"/>
            <a:ext cx="12700" cy="4977959"/>
          </a:xfrm>
          <a:prstGeom prst="line">
            <a:avLst/>
          </a:prstGeom>
          <a:ln w="38100" cap="flat">
            <a:solidFill>
              <a:srgbClr val="6A6C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sz="1200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1AB218C2-454D-BF8C-330E-FF16B60A8134}"/>
              </a:ext>
            </a:extLst>
          </p:cNvPr>
          <p:cNvSpPr txBox="1"/>
          <p:nvPr/>
        </p:nvSpPr>
        <p:spPr>
          <a:xfrm>
            <a:off x="7086348" y="4886405"/>
            <a:ext cx="4742163" cy="35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6"/>
              </a:lnSpc>
            </a:pPr>
            <a:r>
              <a:rPr lang="en-US" sz="2733" dirty="0">
                <a:solidFill>
                  <a:srgbClr val="F8F8F8"/>
                </a:solidFill>
                <a:latin typeface="Poppins"/>
                <a:ea typeface="Poppins"/>
                <a:cs typeface="Poppins"/>
                <a:sym typeface="Poppins"/>
              </a:rPr>
              <a:t>hola@house.com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8148742F-2E4A-4999-A344-715CC5680EF0}"/>
              </a:ext>
            </a:extLst>
          </p:cNvPr>
          <p:cNvSpPr txBox="1"/>
          <p:nvPr/>
        </p:nvSpPr>
        <p:spPr>
          <a:xfrm>
            <a:off x="7127451" y="5665228"/>
            <a:ext cx="3513371" cy="36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3"/>
              </a:lnSpc>
            </a:pPr>
            <a:r>
              <a:rPr lang="en-US" sz="2791" dirty="0">
                <a:solidFill>
                  <a:srgbClr val="F8F8F8"/>
                </a:solidFill>
                <a:latin typeface="Poppins"/>
                <a:ea typeface="Poppins"/>
                <a:cs typeface="Poppins"/>
                <a:sym typeface="Poppins"/>
              </a:rPr>
              <a:t>(503) 7816-3300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0C3952B9-8EFD-1C6A-4731-985B85F1C0E2}"/>
              </a:ext>
            </a:extLst>
          </p:cNvPr>
          <p:cNvSpPr txBox="1"/>
          <p:nvPr/>
        </p:nvSpPr>
        <p:spPr>
          <a:xfrm>
            <a:off x="7127452" y="6326817"/>
            <a:ext cx="4701059" cy="35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6"/>
              </a:lnSpc>
            </a:pPr>
            <a:r>
              <a:rPr lang="en-US" sz="2733" dirty="0">
                <a:solidFill>
                  <a:srgbClr val="F8F8F8"/>
                </a:solidFill>
                <a:latin typeface="Poppins"/>
                <a:ea typeface="Poppins"/>
                <a:cs typeface="Poppins"/>
                <a:sym typeface="Poppins"/>
              </a:rPr>
              <a:t>www.house.com</a:t>
            </a:r>
          </a:p>
        </p:txBody>
      </p:sp>
      <p:pic>
        <p:nvPicPr>
          <p:cNvPr id="22" name="Imagen 21" descr="Rascacielos que se muestran desde una vista mirando hacia arriba">
            <a:extLst>
              <a:ext uri="{FF2B5EF4-FFF2-40B4-BE49-F238E27FC236}">
                <a16:creationId xmlns:a16="http://schemas.microsoft.com/office/drawing/2014/main" id="{F6F91149-BF32-43FC-C8F3-9586E12B0B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r="40941"/>
          <a:stretch>
            <a:fillRect/>
          </a:stretch>
        </p:blipFill>
        <p:spPr>
          <a:xfrm>
            <a:off x="0" y="-111084"/>
            <a:ext cx="596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5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9EE68-EAB1-2A7E-856D-EB16B749C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EAFB178-AC5C-54EC-3F52-B729F6DFF5A5}"/>
              </a:ext>
            </a:extLst>
          </p:cNvPr>
          <p:cNvGrpSpPr/>
          <p:nvPr/>
        </p:nvGrpSpPr>
        <p:grpSpPr>
          <a:xfrm>
            <a:off x="-2331062" y="-355349"/>
            <a:ext cx="4131183" cy="7752472"/>
            <a:chOff x="0" y="0"/>
            <a:chExt cx="1843205" cy="345891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E1918DE-8B60-127C-7CB9-A92DAD86F135}"/>
                </a:ext>
              </a:extLst>
            </p:cNvPr>
            <p:cNvSpPr/>
            <p:nvPr/>
          </p:nvSpPr>
          <p:spPr>
            <a:xfrm>
              <a:off x="0" y="0"/>
              <a:ext cx="1843205" cy="3458911"/>
            </a:xfrm>
            <a:custGeom>
              <a:avLst/>
              <a:gdLst/>
              <a:ahLst/>
              <a:cxnLst/>
              <a:rect l="l" t="t" r="r" b="b"/>
              <a:pathLst>
                <a:path w="1843205" h="3458911">
                  <a:moveTo>
                    <a:pt x="0" y="0"/>
                  </a:moveTo>
                  <a:lnTo>
                    <a:pt x="1843205" y="0"/>
                  </a:lnTo>
                  <a:lnTo>
                    <a:pt x="1843205" y="3458911"/>
                  </a:lnTo>
                  <a:lnTo>
                    <a:pt x="0" y="3458911"/>
                  </a:lnTo>
                  <a:close/>
                </a:path>
              </a:pathLst>
            </a:custGeom>
            <a:solidFill>
              <a:srgbClr val="01316F"/>
            </a:solidFill>
          </p:spPr>
          <p:txBody>
            <a:bodyPr/>
            <a:lstStyle/>
            <a:p>
              <a:endParaRPr lang="es-SV" sz="120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9EA4BC-94D5-2385-9684-73B2CAFE0BE5}"/>
                </a:ext>
              </a:extLst>
            </p:cNvPr>
            <p:cNvSpPr txBox="1"/>
            <p:nvPr/>
          </p:nvSpPr>
          <p:spPr>
            <a:xfrm>
              <a:off x="0" y="-38100"/>
              <a:ext cx="1843205" cy="34970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A89FEBA0-3A11-50AF-12C2-5C12F2A9EB75}"/>
              </a:ext>
            </a:extLst>
          </p:cNvPr>
          <p:cNvSpPr/>
          <p:nvPr/>
        </p:nvSpPr>
        <p:spPr>
          <a:xfrm>
            <a:off x="2043327" y="2339471"/>
            <a:ext cx="0" cy="566998"/>
          </a:xfrm>
          <a:prstGeom prst="line">
            <a:avLst/>
          </a:prstGeom>
          <a:ln w="38100" cap="rnd">
            <a:solidFill>
              <a:srgbClr val="01316F"/>
            </a:solidFill>
            <a:prstDash val="sysDot"/>
            <a:headEnd type="oval" w="lg" len="lg"/>
            <a:tailEnd type="oval" w="lg" len="lg"/>
          </a:ln>
        </p:spPr>
        <p:txBody>
          <a:bodyPr/>
          <a:lstStyle/>
          <a:p>
            <a:endParaRPr lang="es-SV" sz="120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460C1147-D0D5-4CE3-B455-C0FBAE13336E}"/>
              </a:ext>
            </a:extLst>
          </p:cNvPr>
          <p:cNvSpPr/>
          <p:nvPr/>
        </p:nvSpPr>
        <p:spPr>
          <a:xfrm>
            <a:off x="2043327" y="3380326"/>
            <a:ext cx="0" cy="566998"/>
          </a:xfrm>
          <a:prstGeom prst="line">
            <a:avLst/>
          </a:prstGeom>
          <a:ln w="38100" cap="rnd">
            <a:solidFill>
              <a:srgbClr val="C60B1E"/>
            </a:solidFill>
            <a:prstDash val="sysDot"/>
            <a:headEnd type="oval" w="lg" len="lg"/>
            <a:tailEnd type="oval" w="lg" len="lg"/>
          </a:ln>
        </p:spPr>
        <p:txBody>
          <a:bodyPr/>
          <a:lstStyle/>
          <a:p>
            <a:endParaRPr lang="es-SV" sz="120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AE7EA78-76CD-9E5D-3E4D-3197EB989F0A}"/>
              </a:ext>
            </a:extLst>
          </p:cNvPr>
          <p:cNvSpPr txBox="1"/>
          <p:nvPr/>
        </p:nvSpPr>
        <p:spPr>
          <a:xfrm>
            <a:off x="2641600" y="3520887"/>
            <a:ext cx="9093200" cy="521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8"/>
              </a:lnSpc>
              <a:spcBef>
                <a:spcPct val="0"/>
              </a:spcBef>
            </a:pPr>
            <a:r>
              <a:rPr lang="en-US" sz="5334" b="1" dirty="0">
                <a:solidFill>
                  <a:srgbClr val="01316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MUCHAS GRACIAS</a:t>
            </a: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4CDF7DC0-5566-54B8-191A-D57D8FF711DB}"/>
              </a:ext>
            </a:extLst>
          </p:cNvPr>
          <p:cNvSpPr/>
          <p:nvPr/>
        </p:nvSpPr>
        <p:spPr>
          <a:xfrm>
            <a:off x="2043327" y="4829405"/>
            <a:ext cx="0" cy="566998"/>
          </a:xfrm>
          <a:prstGeom prst="line">
            <a:avLst/>
          </a:prstGeom>
          <a:ln w="38100" cap="rnd">
            <a:solidFill>
              <a:srgbClr val="01316F"/>
            </a:solidFill>
            <a:prstDash val="sysDot"/>
            <a:headEnd type="oval" w="lg" len="lg"/>
            <a:tailEnd type="oval" w="lg" len="lg"/>
          </a:ln>
        </p:spPr>
        <p:txBody>
          <a:bodyPr/>
          <a:lstStyle/>
          <a:p>
            <a:endParaRPr lang="es-SV" sz="1200"/>
          </a:p>
        </p:txBody>
      </p:sp>
    </p:spTree>
    <p:extLst>
      <p:ext uri="{BB962C8B-B14F-4D97-AF65-F5344CB8AC3E}">
        <p14:creationId xmlns:p14="http://schemas.microsoft.com/office/powerpoint/2010/main" val="712707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Panorámica</PresentationFormat>
  <Paragraphs>48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Aptos</vt:lpstr>
      <vt:lpstr>Aptos Display</vt:lpstr>
      <vt:lpstr>Arial</vt:lpstr>
      <vt:lpstr>DM Serif Display</vt:lpstr>
      <vt:lpstr>Poppins</vt:lpstr>
      <vt:lpstr>Poppins Bold</vt:lpstr>
      <vt:lpstr>Poppins Bold Italics</vt:lpstr>
      <vt:lpstr>Poppins Italics</vt:lpstr>
      <vt:lpstr>Poppins Ultra-Bold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Heithem 44</dc:creator>
  <cp:lastModifiedBy>Heithem 44</cp:lastModifiedBy>
  <cp:revision>1</cp:revision>
  <dcterms:created xsi:type="dcterms:W3CDTF">2025-12-17T01:22:49Z</dcterms:created>
  <dcterms:modified xsi:type="dcterms:W3CDTF">2025-12-17T01:23:13Z</dcterms:modified>
</cp:coreProperties>
</file>