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ntonio Ultra-Bold" panose="020B0604020202020204" charset="0"/>
      <p:regular r:id="rId25"/>
    </p:embeddedFont>
    <p:embeddedFont>
      <p:font typeface="DM Serif Display" pitchFamily="2" charset="0"/>
      <p:regular r:id="rId26"/>
    </p:embeddedFont>
    <p:embeddedFont>
      <p:font typeface="Poppins" panose="00000500000000000000" pitchFamily="2" charset="0"/>
      <p:regular r:id="rId27"/>
    </p:embeddedFont>
    <p:embeddedFont>
      <p:font typeface="Poppins Bold" panose="00000800000000000000" charset="0"/>
      <p:regular r:id="rId28"/>
    </p:embeddedFont>
    <p:embeddedFont>
      <p:font typeface="Poppins Bold Italics" panose="020B0604020202020204" charset="0"/>
      <p:regular r:id="rId29"/>
    </p:embeddedFont>
    <p:embeddedFont>
      <p:font typeface="Poppins Italics" panose="020B0604020202020204" charset="0"/>
      <p:regular r:id="rId30"/>
    </p:embeddedFont>
    <p:embeddedFont>
      <p:font typeface="Poppins Semi-Bold" panose="020B0604020202020204" charset="0"/>
      <p:regular r:id="rId31"/>
    </p:embeddedFont>
    <p:embeddedFont>
      <p:font typeface="Poppins Ultra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6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66.png"/><Relationship Id="rId7" Type="http://schemas.openxmlformats.org/officeDocument/2006/relationships/image" Target="../media/image4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1.svg"/><Relationship Id="rId4" Type="http://schemas.openxmlformats.org/officeDocument/2006/relationships/image" Target="../media/image67.sv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jpe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jpe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5208" y="3720066"/>
            <a:ext cx="9180000" cy="2547450"/>
          </a:xfrm>
          <a:custGeom>
            <a:avLst/>
            <a:gdLst/>
            <a:ahLst/>
            <a:cxnLst/>
            <a:rect l="l" t="t" r="r" b="b"/>
            <a:pathLst>
              <a:path w="9180000" h="2547450">
                <a:moveTo>
                  <a:pt x="0" y="0"/>
                </a:moveTo>
                <a:lnTo>
                  <a:pt x="9180000" y="0"/>
                </a:lnTo>
                <a:lnTo>
                  <a:pt x="9180000" y="2547450"/>
                </a:lnTo>
                <a:lnTo>
                  <a:pt x="0" y="2547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3" name="Group 3"/>
          <p:cNvGrpSpPr/>
          <p:nvPr/>
        </p:nvGrpSpPr>
        <p:grpSpPr>
          <a:xfrm>
            <a:off x="-1434436" y="-183788"/>
            <a:ext cx="5811257" cy="11491679"/>
            <a:chOff x="0" y="0"/>
            <a:chExt cx="1530537" cy="30266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0537" cy="3026615"/>
            </a:xfrm>
            <a:custGeom>
              <a:avLst/>
              <a:gdLst/>
              <a:ahLst/>
              <a:cxnLst/>
              <a:rect l="l" t="t" r="r" b="b"/>
              <a:pathLst>
                <a:path w="1530537" h="3026615">
                  <a:moveTo>
                    <a:pt x="0" y="0"/>
                  </a:moveTo>
                  <a:lnTo>
                    <a:pt x="1530537" y="0"/>
                  </a:lnTo>
                  <a:lnTo>
                    <a:pt x="1530537" y="3026615"/>
                  </a:lnTo>
                  <a:lnTo>
                    <a:pt x="0" y="3026615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30537" cy="3064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506245" y="8877301"/>
            <a:ext cx="1598886" cy="720391"/>
            <a:chOff x="0" y="-34054"/>
            <a:chExt cx="421106" cy="1897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106" cy="132583"/>
            </a:xfrm>
            <a:custGeom>
              <a:avLst/>
              <a:gdLst/>
              <a:ahLst/>
              <a:cxnLst/>
              <a:rect l="l" t="t" r="r" b="b"/>
              <a:pathLst>
                <a:path w="421106" h="132583">
                  <a:moveTo>
                    <a:pt x="66291" y="0"/>
                  </a:moveTo>
                  <a:lnTo>
                    <a:pt x="354814" y="0"/>
                  </a:lnTo>
                  <a:cubicBezTo>
                    <a:pt x="391426" y="0"/>
                    <a:pt x="421106" y="29680"/>
                    <a:pt x="421106" y="66291"/>
                  </a:cubicBezTo>
                  <a:lnTo>
                    <a:pt x="421106" y="66291"/>
                  </a:lnTo>
                  <a:cubicBezTo>
                    <a:pt x="421106" y="102903"/>
                    <a:pt x="391426" y="132583"/>
                    <a:pt x="354814" y="132583"/>
                  </a:cubicBezTo>
                  <a:lnTo>
                    <a:pt x="66291" y="132583"/>
                  </a:lnTo>
                  <a:cubicBezTo>
                    <a:pt x="29680" y="132583"/>
                    <a:pt x="0" y="102903"/>
                    <a:pt x="0" y="66291"/>
                  </a:cubicBezTo>
                  <a:lnTo>
                    <a:pt x="0" y="66291"/>
                  </a:lnTo>
                  <a:cubicBezTo>
                    <a:pt x="0" y="29680"/>
                    <a:pt x="29680" y="0"/>
                    <a:pt x="66291" y="0"/>
                  </a:cubicBez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4054"/>
              <a:ext cx="421106" cy="1897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INICIAR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419694" y="7145575"/>
            <a:ext cx="176213" cy="234951"/>
          </a:xfrm>
          <a:custGeom>
            <a:avLst/>
            <a:gdLst/>
            <a:ahLst/>
            <a:cxnLst/>
            <a:rect l="l" t="t" r="r" b="b"/>
            <a:pathLst>
              <a:path w="176213" h="234951">
                <a:moveTo>
                  <a:pt x="0" y="0"/>
                </a:moveTo>
                <a:lnTo>
                  <a:pt x="176213" y="0"/>
                </a:lnTo>
                <a:lnTo>
                  <a:pt x="176213" y="234951"/>
                </a:lnTo>
                <a:lnTo>
                  <a:pt x="0" y="234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0" name="Freeform 10"/>
          <p:cNvSpPr/>
          <p:nvPr/>
        </p:nvSpPr>
        <p:spPr>
          <a:xfrm>
            <a:off x="476042" y="707541"/>
            <a:ext cx="6164610" cy="9137665"/>
          </a:xfrm>
          <a:custGeom>
            <a:avLst/>
            <a:gdLst/>
            <a:ahLst/>
            <a:cxnLst/>
            <a:rect l="l" t="t" r="r" b="b"/>
            <a:pathLst>
              <a:path w="6164610" h="9137665">
                <a:moveTo>
                  <a:pt x="0" y="0"/>
                </a:moveTo>
                <a:lnTo>
                  <a:pt x="6164609" y="0"/>
                </a:lnTo>
                <a:lnTo>
                  <a:pt x="6164609" y="9137664"/>
                </a:lnTo>
                <a:lnTo>
                  <a:pt x="0" y="913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840" r="-90639"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1" name="Freeform 11"/>
          <p:cNvSpPr/>
          <p:nvPr/>
        </p:nvSpPr>
        <p:spPr>
          <a:xfrm>
            <a:off x="15015049" y="707541"/>
            <a:ext cx="2581276" cy="2443712"/>
          </a:xfrm>
          <a:custGeom>
            <a:avLst/>
            <a:gdLst/>
            <a:ahLst/>
            <a:cxnLst/>
            <a:rect l="l" t="t" r="r" b="b"/>
            <a:pathLst>
              <a:path w="2581276" h="2443712">
                <a:moveTo>
                  <a:pt x="0" y="0"/>
                </a:moveTo>
                <a:lnTo>
                  <a:pt x="2581277" y="0"/>
                </a:lnTo>
                <a:lnTo>
                  <a:pt x="2581277" y="2443712"/>
                </a:lnTo>
                <a:lnTo>
                  <a:pt x="0" y="2443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33" t="-20204" r="-16811" b="-18851"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2" name="TextBox 12"/>
          <p:cNvSpPr txBox="1"/>
          <p:nvPr/>
        </p:nvSpPr>
        <p:spPr>
          <a:xfrm>
            <a:off x="7507800" y="3564746"/>
            <a:ext cx="2345879" cy="51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5"/>
              </a:lnSpc>
              <a:spcBef>
                <a:spcPct val="0"/>
              </a:spcBef>
            </a:pPr>
            <a:r>
              <a:rPr lang="en-US" sz="2917" b="1" spc="93">
                <a:solidFill>
                  <a:srgbClr val="2B2B2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Diplomado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19694" y="4207799"/>
            <a:ext cx="6477850" cy="107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8"/>
              </a:lnSpc>
            </a:pPr>
            <a:r>
              <a:rPr lang="en-US" sz="7873" b="1" spc="31">
                <a:solidFill>
                  <a:srgbClr val="01316F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BIENES RAÍCES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710180" y="385414"/>
            <a:ext cx="5038078" cy="7561844"/>
          </a:xfrm>
          <a:custGeom>
            <a:avLst/>
            <a:gdLst/>
            <a:ahLst/>
            <a:cxnLst/>
            <a:rect l="l" t="t" r="r" b="b"/>
            <a:pathLst>
              <a:path w="5038078" h="7561844">
                <a:moveTo>
                  <a:pt x="0" y="0"/>
                </a:moveTo>
                <a:lnTo>
                  <a:pt x="5038078" y="0"/>
                </a:lnTo>
                <a:lnTo>
                  <a:pt x="5038078" y="7561844"/>
                </a:lnTo>
                <a:lnTo>
                  <a:pt x="0" y="7561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TextBox 15"/>
          <p:cNvSpPr txBox="1"/>
          <p:nvPr/>
        </p:nvSpPr>
        <p:spPr>
          <a:xfrm>
            <a:off x="1041554" y="1981767"/>
            <a:ext cx="7327039" cy="144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PSIC</a:t>
            </a:r>
            <a:r>
              <a:rPr lang="en-US" sz="4059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OLOGÍA DE LA VENTA Y NEUROVENTAS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0305" y="4869262"/>
            <a:ext cx="8513799" cy="371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“Seguridad para tu familia”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“Una inversión que te genera tranquilidad”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“El lugar donde empezarás una nueva etapa”</a:t>
            </a:r>
          </a:p>
          <a:p>
            <a:pPr algn="l">
              <a:lnSpc>
                <a:spcPts val="4907"/>
              </a:lnSpc>
            </a:pPr>
            <a:endParaRPr lang="en-US" sz="3086" spc="12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75425" y="8837758"/>
            <a:ext cx="4706158" cy="83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Las personas compran con emoción y justifican con lógica.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554" y="3452606"/>
            <a:ext cx="7007747" cy="61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Ganchos emocionales: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0975425" y="-282342"/>
            <a:ext cx="5762889" cy="8229600"/>
          </a:xfrm>
          <a:custGeom>
            <a:avLst/>
            <a:gdLst/>
            <a:ahLst/>
            <a:cxnLst/>
            <a:rect l="l" t="t" r="r" b="b"/>
            <a:pathLst>
              <a:path w="5762889" h="8229600">
                <a:moveTo>
                  <a:pt x="5762889" y="0"/>
                </a:moveTo>
                <a:lnTo>
                  <a:pt x="0" y="0"/>
                </a:lnTo>
                <a:lnTo>
                  <a:pt x="0" y="8229600"/>
                </a:lnTo>
                <a:lnTo>
                  <a:pt x="5762889" y="8229600"/>
                </a:lnTo>
                <a:lnTo>
                  <a:pt x="5762889" y="0"/>
                </a:lnTo>
                <a:close/>
              </a:path>
            </a:pathLst>
          </a:custGeom>
          <a:blipFill>
            <a:blip r:embed="rId2"/>
            <a:stretch>
              <a:fillRect l="-67770" r="-69740"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TextBox 15"/>
          <p:cNvSpPr txBox="1"/>
          <p:nvPr/>
        </p:nvSpPr>
        <p:spPr>
          <a:xfrm>
            <a:off x="1041554" y="1981767"/>
            <a:ext cx="7327039" cy="144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PSIC</a:t>
            </a:r>
            <a:r>
              <a:rPr lang="en-US" sz="4059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OLOGÍA DE LA VENTA Y NEUROVENTAS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0305" y="4869262"/>
            <a:ext cx="7118288" cy="309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Escasez: “Últimos disponibles”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Autoridad: “Respaldados por expertos”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Prueba social: “Clientes felices han comprado aquí”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75425" y="8837758"/>
            <a:ext cx="4706158" cy="83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Las personas compran con emoción y justifican con lógica.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554" y="3452606"/>
            <a:ext cx="7007747" cy="61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Principios de persuasión: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0982" y="2803179"/>
            <a:ext cx="5499975" cy="6383414"/>
            <a:chOff x="0" y="0"/>
            <a:chExt cx="1635945" cy="1898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5945" cy="1898720"/>
            </a:xfrm>
            <a:custGeom>
              <a:avLst/>
              <a:gdLst/>
              <a:ahLst/>
              <a:cxnLst/>
              <a:rect l="l" t="t" r="r" b="b"/>
              <a:pathLst>
                <a:path w="1635945" h="1898720">
                  <a:moveTo>
                    <a:pt x="36598" y="0"/>
                  </a:moveTo>
                  <a:lnTo>
                    <a:pt x="1599347" y="0"/>
                  </a:lnTo>
                  <a:cubicBezTo>
                    <a:pt x="1609053" y="0"/>
                    <a:pt x="1618362" y="3856"/>
                    <a:pt x="1625226" y="10719"/>
                  </a:cubicBezTo>
                  <a:cubicBezTo>
                    <a:pt x="1632089" y="17583"/>
                    <a:pt x="1635945" y="26892"/>
                    <a:pt x="1635945" y="36598"/>
                  </a:cubicBezTo>
                  <a:lnTo>
                    <a:pt x="1635945" y="1862122"/>
                  </a:lnTo>
                  <a:cubicBezTo>
                    <a:pt x="1635945" y="1871829"/>
                    <a:pt x="1632089" y="1881138"/>
                    <a:pt x="1625226" y="1888001"/>
                  </a:cubicBezTo>
                  <a:cubicBezTo>
                    <a:pt x="1618362" y="1894864"/>
                    <a:pt x="1609053" y="1898720"/>
                    <a:pt x="1599347" y="1898720"/>
                  </a:cubicBezTo>
                  <a:lnTo>
                    <a:pt x="36598" y="1898720"/>
                  </a:lnTo>
                  <a:cubicBezTo>
                    <a:pt x="26892" y="1898720"/>
                    <a:pt x="17583" y="1894864"/>
                    <a:pt x="10719" y="1888001"/>
                  </a:cubicBezTo>
                  <a:cubicBezTo>
                    <a:pt x="3856" y="1881138"/>
                    <a:pt x="0" y="1871829"/>
                    <a:pt x="0" y="1862122"/>
                  </a:cubicBezTo>
                  <a:lnTo>
                    <a:pt x="0" y="36598"/>
                  </a:lnTo>
                  <a:cubicBezTo>
                    <a:pt x="0" y="26892"/>
                    <a:pt x="3856" y="17583"/>
                    <a:pt x="10719" y="10719"/>
                  </a:cubicBezTo>
                  <a:cubicBezTo>
                    <a:pt x="17583" y="3856"/>
                    <a:pt x="26892" y="0"/>
                    <a:pt x="36598" y="0"/>
                  </a:cubicBez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35945" cy="1936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69283" y="3038191"/>
            <a:ext cx="5083374" cy="285936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28" b="-9228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83551" y="6154728"/>
            <a:ext cx="3054838" cy="537141"/>
            <a:chOff x="0" y="0"/>
            <a:chExt cx="908649" cy="1597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8649" cy="159770"/>
            </a:xfrm>
            <a:custGeom>
              <a:avLst/>
              <a:gdLst/>
              <a:ahLst/>
              <a:cxnLst/>
              <a:rect l="l" t="t" r="r" b="b"/>
              <a:pathLst>
                <a:path w="908649" h="159770">
                  <a:moveTo>
                    <a:pt x="32946" y="0"/>
                  </a:moveTo>
                  <a:lnTo>
                    <a:pt x="875703" y="0"/>
                  </a:lnTo>
                  <a:cubicBezTo>
                    <a:pt x="884441" y="0"/>
                    <a:pt x="892821" y="3471"/>
                    <a:pt x="898999" y="9650"/>
                  </a:cubicBezTo>
                  <a:cubicBezTo>
                    <a:pt x="905178" y="15828"/>
                    <a:pt x="908649" y="24208"/>
                    <a:pt x="908649" y="32946"/>
                  </a:cubicBezTo>
                  <a:lnTo>
                    <a:pt x="908649" y="126824"/>
                  </a:lnTo>
                  <a:cubicBezTo>
                    <a:pt x="908649" y="135562"/>
                    <a:pt x="905178" y="143942"/>
                    <a:pt x="898999" y="150121"/>
                  </a:cubicBezTo>
                  <a:cubicBezTo>
                    <a:pt x="892821" y="156299"/>
                    <a:pt x="884441" y="159770"/>
                    <a:pt x="875703" y="159770"/>
                  </a:cubicBezTo>
                  <a:lnTo>
                    <a:pt x="32946" y="159770"/>
                  </a:lnTo>
                  <a:cubicBezTo>
                    <a:pt x="14750" y="159770"/>
                    <a:pt x="0" y="145020"/>
                    <a:pt x="0" y="126824"/>
                  </a:cubicBezTo>
                  <a:lnTo>
                    <a:pt x="0" y="32946"/>
                  </a:lnTo>
                  <a:cubicBezTo>
                    <a:pt x="0" y="24208"/>
                    <a:pt x="3471" y="15828"/>
                    <a:pt x="9650" y="9650"/>
                  </a:cubicBezTo>
                  <a:cubicBezTo>
                    <a:pt x="15828" y="3471"/>
                    <a:pt x="24208" y="0"/>
                    <a:pt x="329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D4D4D4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SV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08649" cy="2169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883"/>
                </a:lnSpc>
                <a:spcBef>
                  <a:spcPct val="0"/>
                </a:spcBef>
              </a:pPr>
              <a:r>
                <a:rPr lang="en-US" sz="2059" b="1">
                  <a:solidFill>
                    <a:srgbClr val="01316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Vender valor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380082" y="2803179"/>
            <a:ext cx="5499975" cy="6383414"/>
            <a:chOff x="0" y="0"/>
            <a:chExt cx="1635945" cy="18987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5945" cy="1898720"/>
            </a:xfrm>
            <a:custGeom>
              <a:avLst/>
              <a:gdLst/>
              <a:ahLst/>
              <a:cxnLst/>
              <a:rect l="l" t="t" r="r" b="b"/>
              <a:pathLst>
                <a:path w="1635945" h="1898720">
                  <a:moveTo>
                    <a:pt x="36598" y="0"/>
                  </a:moveTo>
                  <a:lnTo>
                    <a:pt x="1599347" y="0"/>
                  </a:lnTo>
                  <a:cubicBezTo>
                    <a:pt x="1609053" y="0"/>
                    <a:pt x="1618362" y="3856"/>
                    <a:pt x="1625226" y="10719"/>
                  </a:cubicBezTo>
                  <a:cubicBezTo>
                    <a:pt x="1632089" y="17583"/>
                    <a:pt x="1635945" y="26892"/>
                    <a:pt x="1635945" y="36598"/>
                  </a:cubicBezTo>
                  <a:lnTo>
                    <a:pt x="1635945" y="1862122"/>
                  </a:lnTo>
                  <a:cubicBezTo>
                    <a:pt x="1635945" y="1871829"/>
                    <a:pt x="1632089" y="1881138"/>
                    <a:pt x="1625226" y="1888001"/>
                  </a:cubicBezTo>
                  <a:cubicBezTo>
                    <a:pt x="1618362" y="1894864"/>
                    <a:pt x="1609053" y="1898720"/>
                    <a:pt x="1599347" y="1898720"/>
                  </a:cubicBezTo>
                  <a:lnTo>
                    <a:pt x="36598" y="1898720"/>
                  </a:lnTo>
                  <a:cubicBezTo>
                    <a:pt x="26892" y="1898720"/>
                    <a:pt x="17583" y="1894864"/>
                    <a:pt x="10719" y="1888001"/>
                  </a:cubicBezTo>
                  <a:cubicBezTo>
                    <a:pt x="3856" y="1881138"/>
                    <a:pt x="0" y="1871829"/>
                    <a:pt x="0" y="1862122"/>
                  </a:cubicBezTo>
                  <a:lnTo>
                    <a:pt x="0" y="36598"/>
                  </a:lnTo>
                  <a:cubicBezTo>
                    <a:pt x="0" y="26892"/>
                    <a:pt x="3856" y="17583"/>
                    <a:pt x="10719" y="10719"/>
                  </a:cubicBezTo>
                  <a:cubicBezTo>
                    <a:pt x="17583" y="3856"/>
                    <a:pt x="26892" y="0"/>
                    <a:pt x="36598" y="0"/>
                  </a:cubicBez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35945" cy="1936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88382" y="3038191"/>
            <a:ext cx="5083374" cy="2859362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02650" y="6133703"/>
            <a:ext cx="3054838" cy="558166"/>
            <a:chOff x="0" y="0"/>
            <a:chExt cx="908649" cy="1660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08649" cy="166024"/>
            </a:xfrm>
            <a:custGeom>
              <a:avLst/>
              <a:gdLst/>
              <a:ahLst/>
              <a:cxnLst/>
              <a:rect l="l" t="t" r="r" b="b"/>
              <a:pathLst>
                <a:path w="908649" h="166024">
                  <a:moveTo>
                    <a:pt x="32946" y="0"/>
                  </a:moveTo>
                  <a:lnTo>
                    <a:pt x="875703" y="0"/>
                  </a:lnTo>
                  <a:cubicBezTo>
                    <a:pt x="884441" y="0"/>
                    <a:pt x="892821" y="3471"/>
                    <a:pt x="898999" y="9650"/>
                  </a:cubicBezTo>
                  <a:cubicBezTo>
                    <a:pt x="905178" y="15828"/>
                    <a:pt x="908649" y="24208"/>
                    <a:pt x="908649" y="32946"/>
                  </a:cubicBezTo>
                  <a:lnTo>
                    <a:pt x="908649" y="133078"/>
                  </a:lnTo>
                  <a:cubicBezTo>
                    <a:pt x="908649" y="141816"/>
                    <a:pt x="905178" y="150196"/>
                    <a:pt x="898999" y="156374"/>
                  </a:cubicBezTo>
                  <a:cubicBezTo>
                    <a:pt x="892821" y="162553"/>
                    <a:pt x="884441" y="166024"/>
                    <a:pt x="875703" y="166024"/>
                  </a:cubicBezTo>
                  <a:lnTo>
                    <a:pt x="32946" y="166024"/>
                  </a:lnTo>
                  <a:cubicBezTo>
                    <a:pt x="24208" y="166024"/>
                    <a:pt x="15828" y="162553"/>
                    <a:pt x="9650" y="156374"/>
                  </a:cubicBezTo>
                  <a:cubicBezTo>
                    <a:pt x="3471" y="150196"/>
                    <a:pt x="0" y="141816"/>
                    <a:pt x="0" y="133078"/>
                  </a:cubicBezTo>
                  <a:lnTo>
                    <a:pt x="0" y="32946"/>
                  </a:lnTo>
                  <a:cubicBezTo>
                    <a:pt x="0" y="24208"/>
                    <a:pt x="3471" y="15828"/>
                    <a:pt x="9650" y="9650"/>
                  </a:cubicBezTo>
                  <a:cubicBezTo>
                    <a:pt x="15828" y="3471"/>
                    <a:pt x="24208" y="0"/>
                    <a:pt x="329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D4D4D4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SV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908649" cy="22317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883"/>
                </a:lnSpc>
                <a:spcBef>
                  <a:spcPct val="0"/>
                </a:spcBef>
              </a:pPr>
              <a:r>
                <a:rPr lang="en-US" sz="2059" b="1">
                  <a:solidFill>
                    <a:srgbClr val="01316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Técnicas útiles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0437" y="2803179"/>
            <a:ext cx="5499975" cy="6383414"/>
            <a:chOff x="0" y="0"/>
            <a:chExt cx="1635945" cy="18987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35945" cy="1898720"/>
            </a:xfrm>
            <a:custGeom>
              <a:avLst/>
              <a:gdLst/>
              <a:ahLst/>
              <a:cxnLst/>
              <a:rect l="l" t="t" r="r" b="b"/>
              <a:pathLst>
                <a:path w="1635945" h="1898720">
                  <a:moveTo>
                    <a:pt x="36598" y="0"/>
                  </a:moveTo>
                  <a:lnTo>
                    <a:pt x="1599347" y="0"/>
                  </a:lnTo>
                  <a:cubicBezTo>
                    <a:pt x="1609053" y="0"/>
                    <a:pt x="1618362" y="3856"/>
                    <a:pt x="1625226" y="10719"/>
                  </a:cubicBezTo>
                  <a:cubicBezTo>
                    <a:pt x="1632089" y="17583"/>
                    <a:pt x="1635945" y="26892"/>
                    <a:pt x="1635945" y="36598"/>
                  </a:cubicBezTo>
                  <a:lnTo>
                    <a:pt x="1635945" y="1862122"/>
                  </a:lnTo>
                  <a:cubicBezTo>
                    <a:pt x="1635945" y="1871829"/>
                    <a:pt x="1632089" y="1881138"/>
                    <a:pt x="1625226" y="1888001"/>
                  </a:cubicBezTo>
                  <a:cubicBezTo>
                    <a:pt x="1618362" y="1894864"/>
                    <a:pt x="1609053" y="1898720"/>
                    <a:pt x="1599347" y="1898720"/>
                  </a:cubicBezTo>
                  <a:lnTo>
                    <a:pt x="36598" y="1898720"/>
                  </a:lnTo>
                  <a:cubicBezTo>
                    <a:pt x="26892" y="1898720"/>
                    <a:pt x="17583" y="1894864"/>
                    <a:pt x="10719" y="1888001"/>
                  </a:cubicBezTo>
                  <a:cubicBezTo>
                    <a:pt x="3856" y="1881138"/>
                    <a:pt x="0" y="1871829"/>
                    <a:pt x="0" y="1862122"/>
                  </a:cubicBezTo>
                  <a:lnTo>
                    <a:pt x="0" y="36598"/>
                  </a:lnTo>
                  <a:cubicBezTo>
                    <a:pt x="0" y="26892"/>
                    <a:pt x="3856" y="17583"/>
                    <a:pt x="10719" y="10719"/>
                  </a:cubicBezTo>
                  <a:cubicBezTo>
                    <a:pt x="17583" y="3856"/>
                    <a:pt x="26892" y="0"/>
                    <a:pt x="36598" y="0"/>
                  </a:cubicBez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35945" cy="1936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8738" y="3038191"/>
            <a:ext cx="5083374" cy="2859362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23006" y="6154728"/>
            <a:ext cx="3054838" cy="537141"/>
            <a:chOff x="0" y="0"/>
            <a:chExt cx="908649" cy="1597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08649" cy="159770"/>
            </a:xfrm>
            <a:custGeom>
              <a:avLst/>
              <a:gdLst/>
              <a:ahLst/>
              <a:cxnLst/>
              <a:rect l="l" t="t" r="r" b="b"/>
              <a:pathLst>
                <a:path w="908649" h="159770">
                  <a:moveTo>
                    <a:pt x="32946" y="0"/>
                  </a:moveTo>
                  <a:lnTo>
                    <a:pt x="875703" y="0"/>
                  </a:lnTo>
                  <a:cubicBezTo>
                    <a:pt x="884441" y="0"/>
                    <a:pt x="892821" y="3471"/>
                    <a:pt x="898999" y="9650"/>
                  </a:cubicBezTo>
                  <a:cubicBezTo>
                    <a:pt x="905178" y="15828"/>
                    <a:pt x="908649" y="24208"/>
                    <a:pt x="908649" y="32946"/>
                  </a:cubicBezTo>
                  <a:lnTo>
                    <a:pt x="908649" y="126824"/>
                  </a:lnTo>
                  <a:cubicBezTo>
                    <a:pt x="908649" y="135562"/>
                    <a:pt x="905178" y="143942"/>
                    <a:pt x="898999" y="150121"/>
                  </a:cubicBezTo>
                  <a:cubicBezTo>
                    <a:pt x="892821" y="156299"/>
                    <a:pt x="884441" y="159770"/>
                    <a:pt x="875703" y="159770"/>
                  </a:cubicBezTo>
                  <a:lnTo>
                    <a:pt x="32946" y="159770"/>
                  </a:lnTo>
                  <a:cubicBezTo>
                    <a:pt x="14750" y="159770"/>
                    <a:pt x="0" y="145020"/>
                    <a:pt x="0" y="126824"/>
                  </a:cubicBezTo>
                  <a:lnTo>
                    <a:pt x="0" y="32946"/>
                  </a:lnTo>
                  <a:cubicBezTo>
                    <a:pt x="0" y="24208"/>
                    <a:pt x="3471" y="15828"/>
                    <a:pt x="9650" y="9650"/>
                  </a:cubicBezTo>
                  <a:cubicBezTo>
                    <a:pt x="15828" y="3471"/>
                    <a:pt x="24208" y="0"/>
                    <a:pt x="329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D4D4D4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SV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908649" cy="2169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883"/>
                </a:lnSpc>
                <a:spcBef>
                  <a:spcPct val="0"/>
                </a:spcBef>
              </a:pPr>
              <a:r>
                <a:rPr lang="en-US" sz="2059" b="1">
                  <a:solidFill>
                    <a:srgbClr val="01316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Reglas básicas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648685" y="6863319"/>
            <a:ext cx="4524570" cy="176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136" lvl="1" indent="-190568" algn="l">
              <a:lnSpc>
                <a:spcPts val="2806"/>
              </a:lnSpc>
              <a:buFont typeface="Arial"/>
              <a:buChar char="•"/>
            </a:pPr>
            <a:r>
              <a:rPr lang="en-US" sz="1765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Negociar no es ceder, es crear valor para ambas partes.</a:t>
            </a:r>
          </a:p>
          <a:p>
            <a:pPr marL="381136" lvl="1" indent="-190568" algn="l">
              <a:lnSpc>
                <a:spcPts val="2806"/>
              </a:lnSpc>
              <a:buFont typeface="Arial"/>
              <a:buChar char="•"/>
            </a:pPr>
            <a:r>
              <a:rPr lang="en-US" sz="17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“Si el cliente está dispuesto a firmar esta semana, podríamos incluir los gastos de escrituración.”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57353" y="1303124"/>
            <a:ext cx="12345432" cy="127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</a:pPr>
            <a:r>
              <a:rPr lang="en-US" sz="5759" b="1">
                <a:solidFill>
                  <a:srgbClr val="01316F"/>
                </a:solidFill>
                <a:latin typeface="Poppins Bold"/>
                <a:ea typeface="Poppins Bold"/>
                <a:cs typeface="Poppins Bold"/>
                <a:sym typeface="Poppins Bold"/>
              </a:rPr>
              <a:t>ESTRATEGIAS DE NEGOCIACIÓN INMOBILIARIA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74260" y="6834133"/>
            <a:ext cx="4711618" cy="110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725" lvl="1" indent="-201363" algn="l">
              <a:lnSpc>
                <a:spcPts val="2965"/>
              </a:lnSpc>
              <a:buFont typeface="Arial"/>
              <a:buChar char="•"/>
            </a:pPr>
            <a:r>
              <a:rPr lang="en-US" sz="1865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Técnica d</a:t>
            </a:r>
            <a:r>
              <a:rPr lang="en-US" sz="18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 “ganar-ganar”</a:t>
            </a:r>
          </a:p>
          <a:p>
            <a:pPr marL="402725" lvl="1" indent="-201363" algn="l">
              <a:lnSpc>
                <a:spcPts val="2965"/>
              </a:lnSpc>
              <a:buFont typeface="Arial"/>
              <a:buChar char="•"/>
            </a:pPr>
            <a:r>
              <a:rPr lang="en-US" sz="18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 arte del silencio.</a:t>
            </a:r>
          </a:p>
          <a:p>
            <a:pPr marL="402725" lvl="1" indent="-201363" algn="l">
              <a:lnSpc>
                <a:spcPts val="2965"/>
              </a:lnSpc>
              <a:buFont typeface="Arial"/>
              <a:buChar char="•"/>
            </a:pPr>
            <a:r>
              <a:rPr lang="en-US" sz="18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Estrategia del “si… entonces…”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6834133"/>
            <a:ext cx="4613961" cy="211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136" lvl="1" indent="-190568" algn="l">
              <a:lnSpc>
                <a:spcPts val="2806"/>
              </a:lnSpc>
              <a:buFont typeface="Arial"/>
              <a:buChar char="•"/>
            </a:pPr>
            <a:r>
              <a:rPr lang="en-US" sz="1765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Nunca</a:t>
            </a:r>
            <a:r>
              <a:rPr lang="en-US" sz="17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respondas de inmediato a una contraoferta.</a:t>
            </a:r>
          </a:p>
          <a:p>
            <a:pPr marL="381136" lvl="1" indent="-190568" algn="l">
              <a:lnSpc>
                <a:spcPts val="2806"/>
              </a:lnSpc>
              <a:buFont typeface="Arial"/>
              <a:buChar char="•"/>
            </a:pPr>
            <a:r>
              <a:rPr lang="en-US" sz="17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Sé claro con tus límites, pero flexible en la forma.</a:t>
            </a:r>
          </a:p>
          <a:p>
            <a:pPr marL="381136" lvl="1" indent="-190568" algn="l">
              <a:lnSpc>
                <a:spcPts val="2806"/>
              </a:lnSpc>
              <a:buFont typeface="Arial"/>
              <a:buChar char="•"/>
            </a:pPr>
            <a:r>
              <a:rPr lang="en-US" sz="1765" u="none" strike="noStrike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Mantén el control emocional.</a:t>
            </a:r>
          </a:p>
          <a:p>
            <a:pPr algn="l">
              <a:lnSpc>
                <a:spcPts val="2806"/>
              </a:lnSpc>
            </a:pPr>
            <a:endParaRPr lang="en-US" sz="1765" u="none" strike="noStrike" spc="7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-673951" y="-484081"/>
            <a:ext cx="19635902" cy="1372357"/>
            <a:chOff x="0" y="0"/>
            <a:chExt cx="5171596" cy="36144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171596" cy="361444"/>
            </a:xfrm>
            <a:custGeom>
              <a:avLst/>
              <a:gdLst/>
              <a:ahLst/>
              <a:cxnLst/>
              <a:rect l="l" t="t" r="r" b="b"/>
              <a:pathLst>
                <a:path w="5171596" h="361444">
                  <a:moveTo>
                    <a:pt x="0" y="0"/>
                  </a:moveTo>
                  <a:lnTo>
                    <a:pt x="5171596" y="0"/>
                  </a:lnTo>
                  <a:lnTo>
                    <a:pt x="5171596" y="361444"/>
                  </a:lnTo>
                  <a:lnTo>
                    <a:pt x="0" y="361444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171596" cy="399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154234" y="1723049"/>
            <a:ext cx="4716793" cy="6243259"/>
          </a:xfrm>
          <a:custGeom>
            <a:avLst/>
            <a:gdLst/>
            <a:ahLst/>
            <a:cxnLst/>
            <a:rect l="l" t="t" r="r" b="b"/>
            <a:pathLst>
              <a:path w="4716793" h="6243259">
                <a:moveTo>
                  <a:pt x="0" y="0"/>
                </a:moveTo>
                <a:lnTo>
                  <a:pt x="4716793" y="0"/>
                </a:lnTo>
                <a:lnTo>
                  <a:pt x="4716793" y="6243259"/>
                </a:lnTo>
                <a:lnTo>
                  <a:pt x="0" y="6243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780" r="-74887"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TextBox 15"/>
          <p:cNvSpPr txBox="1"/>
          <p:nvPr/>
        </p:nvSpPr>
        <p:spPr>
          <a:xfrm>
            <a:off x="1041554" y="1981767"/>
            <a:ext cx="7327039" cy="72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VENTAS CONSULTIVAS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0305" y="4869262"/>
            <a:ext cx="7118288" cy="433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u="sng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Ventas consultivas: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Escucha activa.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Diagnóstico antes de mostrar opciones.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Acompañamiento, no presión.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Cierre sin presión:</a:t>
            </a:r>
          </a:p>
          <a:p>
            <a:pPr algn="l">
              <a:lnSpc>
                <a:spcPts val="4907"/>
              </a:lnSpc>
            </a:pPr>
            <a:endParaRPr lang="en-US" sz="3086" spc="12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75425" y="8366992"/>
            <a:ext cx="4706158" cy="167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Hoy en día, el cliente huye de los vendedores insistentes y se conecta con los asesores que entienden su necesidad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554" y="3452606"/>
            <a:ext cx="7007747" cy="123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DEJAR DE VENDER PARA EMPEZAR A ASESORAR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783354" y="1422217"/>
            <a:ext cx="4538851" cy="6530721"/>
          </a:xfrm>
          <a:custGeom>
            <a:avLst/>
            <a:gdLst/>
            <a:ahLst/>
            <a:cxnLst/>
            <a:rect l="l" t="t" r="r" b="b"/>
            <a:pathLst>
              <a:path w="4538851" h="6530721">
                <a:moveTo>
                  <a:pt x="0" y="0"/>
                </a:moveTo>
                <a:lnTo>
                  <a:pt x="4538851" y="0"/>
                </a:lnTo>
                <a:lnTo>
                  <a:pt x="4538851" y="6530721"/>
                </a:lnTo>
                <a:lnTo>
                  <a:pt x="0" y="6530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TextBox 15"/>
          <p:cNvSpPr txBox="1"/>
          <p:nvPr/>
        </p:nvSpPr>
        <p:spPr>
          <a:xfrm>
            <a:off x="1041554" y="1981767"/>
            <a:ext cx="7327039" cy="144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CIERR</a:t>
            </a:r>
            <a:r>
              <a:rPr lang="en-US" sz="4059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ES EFECTIVOS Y ÉTICOS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0305" y="4869262"/>
            <a:ext cx="7118288" cy="371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“¿Te gustaría avanzar con esta propiedad?”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“¿Crees que este podría ser tu próximo hogar?”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“¿Qué te impide decidirte hoy por esta oportunidad?”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75425" y="8366992"/>
            <a:ext cx="4706158" cy="83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Nunca forzar la venta. Siempre guiar con integridad.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554" y="3452606"/>
            <a:ext cx="7007747" cy="61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 Frases de cierre efectivas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96593" y="-533024"/>
            <a:ext cx="6196775" cy="11628708"/>
            <a:chOff x="0" y="0"/>
            <a:chExt cx="1843205" cy="3458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3205" cy="3458911"/>
            </a:xfrm>
            <a:custGeom>
              <a:avLst/>
              <a:gdLst/>
              <a:ahLst/>
              <a:cxnLst/>
              <a:rect l="l" t="t" r="r" b="b"/>
              <a:pathLst>
                <a:path w="1843205" h="3458911">
                  <a:moveTo>
                    <a:pt x="0" y="0"/>
                  </a:moveTo>
                  <a:lnTo>
                    <a:pt x="1843205" y="0"/>
                  </a:lnTo>
                  <a:lnTo>
                    <a:pt x="1843205" y="3458911"/>
                  </a:lnTo>
                  <a:lnTo>
                    <a:pt x="0" y="3458911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43205" cy="3497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3064990" y="3509206"/>
            <a:ext cx="0" cy="850497"/>
          </a:xfrm>
          <a:prstGeom prst="line">
            <a:avLst/>
          </a:prstGeom>
          <a:ln w="38100" cap="rnd">
            <a:solidFill>
              <a:srgbClr val="01316F"/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SV"/>
          </a:p>
        </p:txBody>
      </p:sp>
      <p:sp>
        <p:nvSpPr>
          <p:cNvPr id="6" name="AutoShape 6"/>
          <p:cNvSpPr/>
          <p:nvPr/>
        </p:nvSpPr>
        <p:spPr>
          <a:xfrm>
            <a:off x="3064990" y="5070488"/>
            <a:ext cx="0" cy="850497"/>
          </a:xfrm>
          <a:prstGeom prst="line">
            <a:avLst/>
          </a:prstGeom>
          <a:ln w="38100" cap="rnd">
            <a:solidFill>
              <a:srgbClr val="C60B1E"/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SV"/>
          </a:p>
        </p:txBody>
      </p:sp>
      <p:sp>
        <p:nvSpPr>
          <p:cNvPr id="7" name="TextBox 7"/>
          <p:cNvSpPr txBox="1"/>
          <p:nvPr/>
        </p:nvSpPr>
        <p:spPr>
          <a:xfrm>
            <a:off x="4295001" y="3732731"/>
            <a:ext cx="10694720" cy="69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8"/>
              </a:lnSpc>
            </a:pPr>
            <a:r>
              <a:rPr lang="en-US" sz="3495" b="1" spc="13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Si </a:t>
            </a:r>
            <a:r>
              <a:rPr lang="en-US" sz="3495" b="1" u="none" strike="noStrike" spc="13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el cliente dice: </a:t>
            </a:r>
            <a:r>
              <a:rPr lang="en-US" sz="3495" b="1" u="none" strike="noStrike" spc="13">
                <a:solidFill>
                  <a:srgbClr val="C60B1E"/>
                </a:solidFill>
                <a:latin typeface="Poppins Bold"/>
                <a:ea typeface="Poppins Bold"/>
                <a:cs typeface="Poppins Bold"/>
                <a:sym typeface="Poppins Bold"/>
              </a:rPr>
              <a:t>“Lo voy a pensar”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74936" y="4928905"/>
            <a:ext cx="2040130" cy="150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17"/>
              </a:lnSpc>
            </a:pPr>
            <a:r>
              <a:rPr lang="en-US" sz="7557" b="1" spc="3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R//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72927" y="6514340"/>
            <a:ext cx="10694720" cy="210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8"/>
              </a:lnSpc>
            </a:pPr>
            <a:r>
              <a:rPr lang="en-US" sz="3495" b="1" spc="13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“Perfecto. ¿Qué</a:t>
            </a:r>
            <a:r>
              <a:rPr lang="en-US" sz="3495" b="1" u="none" strike="noStrike" spc="13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 información te puedo dar para ayudarte a tomar una mejor decisión?”</a:t>
            </a:r>
          </a:p>
          <a:p>
            <a:pPr algn="l">
              <a:lnSpc>
                <a:spcPts val="5558"/>
              </a:lnSpc>
            </a:pPr>
            <a:endParaRPr lang="en-US" sz="3495" b="1" u="none" strike="noStrike" spc="13">
              <a:solidFill>
                <a:srgbClr val="2B2B2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300813" y="-43531"/>
            <a:ext cx="7437501" cy="8229600"/>
          </a:xfrm>
          <a:custGeom>
            <a:avLst/>
            <a:gdLst/>
            <a:ahLst/>
            <a:cxnLst/>
            <a:rect l="l" t="t" r="r" b="b"/>
            <a:pathLst>
              <a:path w="7437501" h="8229600">
                <a:moveTo>
                  <a:pt x="0" y="0"/>
                </a:moveTo>
                <a:lnTo>
                  <a:pt x="7437501" y="0"/>
                </a:lnTo>
                <a:lnTo>
                  <a:pt x="74375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TextBox 15"/>
          <p:cNvSpPr txBox="1"/>
          <p:nvPr/>
        </p:nvSpPr>
        <p:spPr>
          <a:xfrm>
            <a:off x="1041554" y="1981767"/>
            <a:ext cx="7327039" cy="72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PO</a:t>
            </a:r>
            <a:r>
              <a:rPr lang="en-US" sz="4059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STVENTA Y FIDELIZACIÓN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0305" y="4096212"/>
            <a:ext cx="7893695" cy="557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Agradecimiento con mensaje personalizado.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Llamada de seguimiento a los 15 días.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Pedido formal de referidos satisfechos.</a:t>
            </a:r>
          </a:p>
          <a:p>
            <a:pPr algn="l">
              <a:lnSpc>
                <a:spcPts val="4907"/>
              </a:lnSpc>
            </a:pPr>
            <a:endParaRPr lang="en-US" sz="3086" spc="12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907"/>
              </a:lnSpc>
            </a:pPr>
            <a:r>
              <a:rPr lang="en-US" sz="3086" b="1" i="1" spc="12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Un cliente bien atendido puede </a:t>
            </a:r>
          </a:p>
          <a:p>
            <a:pPr algn="l">
              <a:lnSpc>
                <a:spcPts val="4907"/>
              </a:lnSpc>
            </a:pPr>
            <a:r>
              <a:rPr lang="en-US" sz="3086" b="1" i="1" spc="12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traer 3 a 5 referidos.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75425" y="8366992"/>
            <a:ext cx="4706158" cy="83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La venta no termina en la firma del contrato.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554" y="3452606"/>
            <a:ext cx="7007747" cy="61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Acciones de postventa: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39393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881022" y="687622"/>
            <a:ext cx="6894964" cy="7278686"/>
          </a:xfrm>
          <a:custGeom>
            <a:avLst/>
            <a:gdLst/>
            <a:ahLst/>
            <a:cxnLst/>
            <a:rect l="l" t="t" r="r" b="b"/>
            <a:pathLst>
              <a:path w="6894964" h="7278686">
                <a:moveTo>
                  <a:pt x="0" y="0"/>
                </a:moveTo>
                <a:lnTo>
                  <a:pt x="6894964" y="0"/>
                </a:lnTo>
                <a:lnTo>
                  <a:pt x="6894964" y="7278686"/>
                </a:lnTo>
                <a:lnTo>
                  <a:pt x="0" y="7278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974"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Freeform 15"/>
          <p:cNvSpPr/>
          <p:nvPr/>
        </p:nvSpPr>
        <p:spPr>
          <a:xfrm>
            <a:off x="12504320" y="8171862"/>
            <a:ext cx="1648369" cy="1421718"/>
          </a:xfrm>
          <a:custGeom>
            <a:avLst/>
            <a:gdLst/>
            <a:ahLst/>
            <a:cxnLst/>
            <a:rect l="l" t="t" r="r" b="b"/>
            <a:pathLst>
              <a:path w="1648369" h="1421718">
                <a:moveTo>
                  <a:pt x="0" y="0"/>
                </a:moveTo>
                <a:lnTo>
                  <a:pt x="1648369" y="0"/>
                </a:lnTo>
                <a:lnTo>
                  <a:pt x="1648369" y="1421718"/>
                </a:lnTo>
                <a:lnTo>
                  <a:pt x="0" y="142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6" name="TextBox 16"/>
          <p:cNvSpPr txBox="1"/>
          <p:nvPr/>
        </p:nvSpPr>
        <p:spPr>
          <a:xfrm>
            <a:off x="1041554" y="1981767"/>
            <a:ext cx="7327039" cy="144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¿Estas listo/a para hacer negocio?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07828" y="4457574"/>
            <a:ext cx="4217907" cy="371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Imagen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Recursos 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Herramientas 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Aliados 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Estrategias 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Publicidad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75425" y="9694359"/>
            <a:ext cx="4706158" cy="420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INICIEMOS A IMPACTAR.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96593" y="-533024"/>
            <a:ext cx="6196775" cy="11628708"/>
            <a:chOff x="0" y="0"/>
            <a:chExt cx="1843205" cy="3458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3205" cy="3458911"/>
            </a:xfrm>
            <a:custGeom>
              <a:avLst/>
              <a:gdLst/>
              <a:ahLst/>
              <a:cxnLst/>
              <a:rect l="l" t="t" r="r" b="b"/>
              <a:pathLst>
                <a:path w="1843205" h="3458911">
                  <a:moveTo>
                    <a:pt x="0" y="0"/>
                  </a:moveTo>
                  <a:lnTo>
                    <a:pt x="1843205" y="0"/>
                  </a:lnTo>
                  <a:lnTo>
                    <a:pt x="1843205" y="3458911"/>
                  </a:lnTo>
                  <a:lnTo>
                    <a:pt x="0" y="3458911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43205" cy="3497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3064990" y="3509206"/>
            <a:ext cx="0" cy="850497"/>
          </a:xfrm>
          <a:prstGeom prst="line">
            <a:avLst/>
          </a:prstGeom>
          <a:ln w="38100" cap="rnd">
            <a:solidFill>
              <a:srgbClr val="01316F"/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SV"/>
          </a:p>
        </p:txBody>
      </p:sp>
      <p:sp>
        <p:nvSpPr>
          <p:cNvPr id="6" name="AutoShape 6"/>
          <p:cNvSpPr/>
          <p:nvPr/>
        </p:nvSpPr>
        <p:spPr>
          <a:xfrm>
            <a:off x="3064990" y="5070488"/>
            <a:ext cx="0" cy="850497"/>
          </a:xfrm>
          <a:prstGeom prst="line">
            <a:avLst/>
          </a:prstGeom>
          <a:ln w="38100" cap="rnd">
            <a:solidFill>
              <a:srgbClr val="C60B1E"/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SV"/>
          </a:p>
        </p:txBody>
      </p:sp>
      <p:sp>
        <p:nvSpPr>
          <p:cNvPr id="7" name="TextBox 7"/>
          <p:cNvSpPr txBox="1"/>
          <p:nvPr/>
        </p:nvSpPr>
        <p:spPr>
          <a:xfrm>
            <a:off x="4295001" y="3732731"/>
            <a:ext cx="4848999" cy="69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8"/>
              </a:lnSpc>
            </a:pPr>
            <a:r>
              <a:rPr lang="en-US" sz="3495" b="1" spc="13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Crear presentación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76913" y="2790262"/>
            <a:ext cx="11448344" cy="3321016"/>
            <a:chOff x="0" y="0"/>
            <a:chExt cx="3405263" cy="9878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05263" cy="987823"/>
            </a:xfrm>
            <a:custGeom>
              <a:avLst/>
              <a:gdLst/>
              <a:ahLst/>
              <a:cxnLst/>
              <a:rect l="l" t="t" r="r" b="b"/>
              <a:pathLst>
                <a:path w="3405263" h="987823">
                  <a:moveTo>
                    <a:pt x="0" y="0"/>
                  </a:moveTo>
                  <a:lnTo>
                    <a:pt x="3405263" y="0"/>
                  </a:lnTo>
                  <a:lnTo>
                    <a:pt x="3405263" y="987823"/>
                  </a:lnTo>
                  <a:lnTo>
                    <a:pt x="0" y="987823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05263" cy="1025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295001" y="4762729"/>
            <a:ext cx="6652847" cy="307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6062" lvl="1" indent="-543031" algn="l">
              <a:lnSpc>
                <a:spcPts val="5935"/>
              </a:lnSpc>
              <a:buFont typeface="Arial"/>
              <a:buChar char="•"/>
            </a:pPr>
            <a:r>
              <a:rPr lang="en-US" sz="5030" spc="2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Presentando </a:t>
            </a:r>
          </a:p>
          <a:p>
            <a:pPr marL="1086062" lvl="1" indent="-543031" algn="l">
              <a:lnSpc>
                <a:spcPts val="5935"/>
              </a:lnSpc>
              <a:buFont typeface="Arial"/>
              <a:buChar char="•"/>
            </a:pPr>
            <a:r>
              <a:rPr lang="en-US" sz="5030" spc="2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quien eres </a:t>
            </a:r>
          </a:p>
          <a:p>
            <a:pPr marL="1086062" lvl="1" indent="-543031" algn="l">
              <a:lnSpc>
                <a:spcPts val="5935"/>
              </a:lnSpc>
              <a:buFont typeface="Arial"/>
              <a:buChar char="•"/>
            </a:pPr>
            <a:r>
              <a:rPr lang="en-US" sz="5030" spc="2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Qué ofreces </a:t>
            </a:r>
          </a:p>
          <a:p>
            <a:pPr marL="1086062" lvl="1" indent="-543031" algn="l">
              <a:lnSpc>
                <a:spcPts val="5935"/>
              </a:lnSpc>
              <a:buFont typeface="Arial"/>
              <a:buChar char="•"/>
            </a:pPr>
            <a:r>
              <a:rPr lang="en-US" sz="5030" spc="2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Contacto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87820" y="1589716"/>
            <a:ext cx="4412873" cy="72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ACTIVIDAD</a:t>
            </a:r>
          </a:p>
        </p:txBody>
      </p:sp>
      <p:sp>
        <p:nvSpPr>
          <p:cNvPr id="13" name="AutoShape 13"/>
          <p:cNvSpPr/>
          <p:nvPr/>
        </p:nvSpPr>
        <p:spPr>
          <a:xfrm>
            <a:off x="3064990" y="7244107"/>
            <a:ext cx="0" cy="850497"/>
          </a:xfrm>
          <a:prstGeom prst="line">
            <a:avLst/>
          </a:prstGeom>
          <a:ln w="38100" cap="rnd">
            <a:solidFill>
              <a:srgbClr val="01316F"/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SV"/>
          </a:p>
        </p:txBody>
      </p:sp>
      <p:sp>
        <p:nvSpPr>
          <p:cNvPr id="14" name="TextBox 14"/>
          <p:cNvSpPr txBox="1"/>
          <p:nvPr/>
        </p:nvSpPr>
        <p:spPr>
          <a:xfrm>
            <a:off x="10032611" y="2876287"/>
            <a:ext cx="8072572" cy="302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4"/>
              </a:lnSpc>
            </a:pPr>
            <a:r>
              <a:rPr lang="en-US" sz="3027" b="1" spc="12" dirty="0">
                <a:solidFill>
                  <a:srgbClr val="FFB000"/>
                </a:solidFill>
                <a:latin typeface="Poppins Bold"/>
                <a:ea typeface="Poppins Bold"/>
                <a:cs typeface="Poppins Bold"/>
                <a:sym typeface="Poppins Bold"/>
              </a:rPr>
              <a:t>Sábado 18 de </a:t>
            </a:r>
            <a:r>
              <a:rPr lang="en-US" sz="3027" b="1" spc="12" dirty="0" err="1">
                <a:solidFill>
                  <a:srgbClr val="FFB000"/>
                </a:solidFill>
                <a:latin typeface="Poppins Bold"/>
                <a:ea typeface="Poppins Bold"/>
                <a:cs typeface="Poppins Bold"/>
                <a:sym typeface="Poppins Bold"/>
              </a:rPr>
              <a:t>octubre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deberan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hacer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una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presentación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profesional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814"/>
              </a:lnSpc>
            </a:pP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Tendran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5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minutos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cada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participante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proyectar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imagen. (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Venderse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un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agente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spc="12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inmobiliario</a:t>
            </a:r>
            <a:r>
              <a:rPr lang="en-US" sz="3027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57523" y="7622695"/>
            <a:ext cx="5101777" cy="234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1"/>
              </a:lnSpc>
            </a:pPr>
            <a:r>
              <a:rPr lang="en-US" sz="3857" spc="15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Si necesitan que se les revise antes será un placer ayudarles a construir su PPT.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462220" y="7561454"/>
            <a:ext cx="393421" cy="2407775"/>
            <a:chOff x="0" y="0"/>
            <a:chExt cx="117022" cy="7161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022" cy="716183"/>
            </a:xfrm>
            <a:custGeom>
              <a:avLst/>
              <a:gdLst/>
              <a:ahLst/>
              <a:cxnLst/>
              <a:rect l="l" t="t" r="r" b="b"/>
              <a:pathLst>
                <a:path w="117022" h="716183">
                  <a:moveTo>
                    <a:pt x="0" y="0"/>
                  </a:moveTo>
                  <a:lnTo>
                    <a:pt x="117022" y="0"/>
                  </a:lnTo>
                  <a:lnTo>
                    <a:pt x="117022" y="716183"/>
                  </a:lnTo>
                  <a:lnTo>
                    <a:pt x="0" y="716183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7022" cy="75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78941" cy="10287000"/>
            <a:chOff x="0" y="0"/>
            <a:chExt cx="1335638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5638" cy="1913890"/>
            </a:xfrm>
            <a:custGeom>
              <a:avLst/>
              <a:gdLst/>
              <a:ahLst/>
              <a:cxnLst/>
              <a:rect l="l" t="t" r="r" b="b"/>
              <a:pathLst>
                <a:path w="1335638" h="1913890">
                  <a:moveTo>
                    <a:pt x="0" y="0"/>
                  </a:moveTo>
                  <a:lnTo>
                    <a:pt x="1335638" y="0"/>
                  </a:lnTo>
                  <a:lnTo>
                    <a:pt x="133563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0242D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92250" y="874564"/>
            <a:ext cx="8537872" cy="853787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0" r="-10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6" name="AutoShape 6"/>
          <p:cNvSpPr/>
          <p:nvPr/>
        </p:nvSpPr>
        <p:spPr>
          <a:xfrm>
            <a:off x="9144000" y="6302101"/>
            <a:ext cx="3418006" cy="0"/>
          </a:xfrm>
          <a:prstGeom prst="line">
            <a:avLst/>
          </a:prstGeom>
          <a:ln w="47625" cap="rnd">
            <a:solidFill>
              <a:srgbClr val="393939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SV"/>
          </a:p>
        </p:txBody>
      </p:sp>
      <p:sp>
        <p:nvSpPr>
          <p:cNvPr id="7" name="Freeform 7"/>
          <p:cNvSpPr/>
          <p:nvPr/>
        </p:nvSpPr>
        <p:spPr>
          <a:xfrm>
            <a:off x="17765275" y="6325914"/>
            <a:ext cx="4756994" cy="4114800"/>
          </a:xfrm>
          <a:custGeom>
            <a:avLst/>
            <a:gdLst/>
            <a:ahLst/>
            <a:cxnLst/>
            <a:rect l="l" t="t" r="r" b="b"/>
            <a:pathLst>
              <a:path w="4756994" h="4114800">
                <a:moveTo>
                  <a:pt x="0" y="0"/>
                </a:moveTo>
                <a:lnTo>
                  <a:pt x="4756994" y="0"/>
                </a:lnTo>
                <a:lnTo>
                  <a:pt x="4756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8" name="TextBox 8"/>
          <p:cNvSpPr txBox="1"/>
          <p:nvPr/>
        </p:nvSpPr>
        <p:spPr>
          <a:xfrm>
            <a:off x="9118693" y="3341427"/>
            <a:ext cx="8646582" cy="283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48"/>
              </a:lnSpc>
            </a:pPr>
            <a:r>
              <a:rPr lang="en-US" sz="10044">
                <a:solidFill>
                  <a:srgbClr val="39393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Agente de Bienes Raíces</a:t>
            </a:r>
          </a:p>
        </p:txBody>
      </p:sp>
      <p:sp>
        <p:nvSpPr>
          <p:cNvPr id="9" name="Freeform 9"/>
          <p:cNvSpPr/>
          <p:nvPr/>
        </p:nvSpPr>
        <p:spPr>
          <a:xfrm>
            <a:off x="9410049" y="8376849"/>
            <a:ext cx="750734" cy="189560"/>
          </a:xfrm>
          <a:custGeom>
            <a:avLst/>
            <a:gdLst/>
            <a:ahLst/>
            <a:cxnLst/>
            <a:rect l="l" t="t" r="r" b="b"/>
            <a:pathLst>
              <a:path w="750734" h="189560">
                <a:moveTo>
                  <a:pt x="0" y="0"/>
                </a:moveTo>
                <a:lnTo>
                  <a:pt x="750733" y="0"/>
                </a:lnTo>
                <a:lnTo>
                  <a:pt x="750733" y="189560"/>
                </a:lnTo>
                <a:lnTo>
                  <a:pt x="0" y="189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0" name="TextBox 10"/>
          <p:cNvSpPr txBox="1"/>
          <p:nvPr/>
        </p:nvSpPr>
        <p:spPr>
          <a:xfrm>
            <a:off x="9446245" y="7606610"/>
            <a:ext cx="5571091" cy="7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94"/>
              </a:lnSpc>
            </a:pPr>
            <a:r>
              <a:rPr lang="en-US" sz="5680">
                <a:solidFill>
                  <a:srgbClr val="34343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Carmen Fuentes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39219" y="8156901"/>
            <a:ext cx="3685658" cy="524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2673" i="1">
                <a:solidFill>
                  <a:srgbClr val="45A83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AGENTE INMOBILIARIO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3906691" y="8365160"/>
            <a:ext cx="709623" cy="179180"/>
          </a:xfrm>
          <a:custGeom>
            <a:avLst/>
            <a:gdLst/>
            <a:ahLst/>
            <a:cxnLst/>
            <a:rect l="l" t="t" r="r" b="b"/>
            <a:pathLst>
              <a:path w="709623" h="179180">
                <a:moveTo>
                  <a:pt x="709622" y="0"/>
                </a:moveTo>
                <a:lnTo>
                  <a:pt x="0" y="0"/>
                </a:lnTo>
                <a:lnTo>
                  <a:pt x="0" y="179180"/>
                </a:lnTo>
                <a:lnTo>
                  <a:pt x="709622" y="179180"/>
                </a:lnTo>
                <a:lnTo>
                  <a:pt x="70962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25267" y="5209602"/>
            <a:ext cx="7659589" cy="2441494"/>
          </a:xfrm>
          <a:custGeom>
            <a:avLst/>
            <a:gdLst/>
            <a:ahLst/>
            <a:cxnLst/>
            <a:rect l="l" t="t" r="r" b="b"/>
            <a:pathLst>
              <a:path w="7659589" h="2441494">
                <a:moveTo>
                  <a:pt x="0" y="0"/>
                </a:moveTo>
                <a:lnTo>
                  <a:pt x="7659588" y="0"/>
                </a:lnTo>
                <a:lnTo>
                  <a:pt x="7659588" y="2441494"/>
                </a:lnTo>
                <a:lnTo>
                  <a:pt x="0" y="2441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3" name="Group 3"/>
          <p:cNvGrpSpPr/>
          <p:nvPr/>
        </p:nvGrpSpPr>
        <p:grpSpPr>
          <a:xfrm>
            <a:off x="-3988229" y="-1021027"/>
            <a:ext cx="6100050" cy="13016953"/>
            <a:chOff x="0" y="0"/>
            <a:chExt cx="1814435" cy="3871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14435" cy="3871839"/>
            </a:xfrm>
            <a:custGeom>
              <a:avLst/>
              <a:gdLst/>
              <a:ahLst/>
              <a:cxnLst/>
              <a:rect l="l" t="t" r="r" b="b"/>
              <a:pathLst>
                <a:path w="1814435" h="3871839">
                  <a:moveTo>
                    <a:pt x="32998" y="0"/>
                  </a:moveTo>
                  <a:lnTo>
                    <a:pt x="1781437" y="0"/>
                  </a:lnTo>
                  <a:cubicBezTo>
                    <a:pt x="1799661" y="0"/>
                    <a:pt x="1814435" y="14774"/>
                    <a:pt x="1814435" y="32998"/>
                  </a:cubicBezTo>
                  <a:lnTo>
                    <a:pt x="1814435" y="3838841"/>
                  </a:lnTo>
                  <a:cubicBezTo>
                    <a:pt x="1814435" y="3857065"/>
                    <a:pt x="1799661" y="3871839"/>
                    <a:pt x="1781437" y="3871839"/>
                  </a:cubicBezTo>
                  <a:lnTo>
                    <a:pt x="32998" y="3871839"/>
                  </a:lnTo>
                  <a:cubicBezTo>
                    <a:pt x="14774" y="3871839"/>
                    <a:pt x="0" y="3857065"/>
                    <a:pt x="0" y="3838841"/>
                  </a:cubicBezTo>
                  <a:lnTo>
                    <a:pt x="0" y="32998"/>
                  </a:lnTo>
                  <a:cubicBezTo>
                    <a:pt x="0" y="14774"/>
                    <a:pt x="14774" y="0"/>
                    <a:pt x="32998" y="0"/>
                  </a:cubicBez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14435" cy="3909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4650" y="1389293"/>
            <a:ext cx="11841397" cy="6498461"/>
            <a:chOff x="0" y="0"/>
            <a:chExt cx="3118722" cy="17115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18722" cy="1711529"/>
            </a:xfrm>
            <a:custGeom>
              <a:avLst/>
              <a:gdLst/>
              <a:ahLst/>
              <a:cxnLst/>
              <a:rect l="l" t="t" r="r" b="b"/>
              <a:pathLst>
                <a:path w="3118722" h="1711529">
                  <a:moveTo>
                    <a:pt x="19614" y="0"/>
                  </a:moveTo>
                  <a:lnTo>
                    <a:pt x="3099108" y="0"/>
                  </a:lnTo>
                  <a:cubicBezTo>
                    <a:pt x="3109940" y="0"/>
                    <a:pt x="3118722" y="8782"/>
                    <a:pt x="3118722" y="19614"/>
                  </a:cubicBezTo>
                  <a:lnTo>
                    <a:pt x="3118722" y="1691915"/>
                  </a:lnTo>
                  <a:cubicBezTo>
                    <a:pt x="3118722" y="1697117"/>
                    <a:pt x="3116655" y="1702106"/>
                    <a:pt x="3112977" y="1705784"/>
                  </a:cubicBezTo>
                  <a:cubicBezTo>
                    <a:pt x="3109299" y="1709462"/>
                    <a:pt x="3104310" y="1711529"/>
                    <a:pt x="3099108" y="1711529"/>
                  </a:cubicBezTo>
                  <a:lnTo>
                    <a:pt x="19614" y="1711529"/>
                  </a:lnTo>
                  <a:cubicBezTo>
                    <a:pt x="14412" y="1711529"/>
                    <a:pt x="9423" y="1709462"/>
                    <a:pt x="5745" y="1705784"/>
                  </a:cubicBezTo>
                  <a:cubicBezTo>
                    <a:pt x="2066" y="1702106"/>
                    <a:pt x="0" y="1697117"/>
                    <a:pt x="0" y="1691915"/>
                  </a:cubicBezTo>
                  <a:lnTo>
                    <a:pt x="0" y="19614"/>
                  </a:lnTo>
                  <a:cubicBezTo>
                    <a:pt x="0" y="14412"/>
                    <a:pt x="2066" y="9423"/>
                    <a:pt x="5745" y="5745"/>
                  </a:cubicBezTo>
                  <a:cubicBezTo>
                    <a:pt x="9423" y="2066"/>
                    <a:pt x="14412" y="0"/>
                    <a:pt x="19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3118722" cy="1797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22564" y="3290026"/>
            <a:ext cx="6064994" cy="61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428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MÓDULO 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1092" y="3860174"/>
            <a:ext cx="852967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56"/>
              </a:lnSpc>
            </a:pPr>
            <a:r>
              <a:rPr lang="en-US" sz="5213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TÉCNICAS DE</a:t>
            </a:r>
            <a:r>
              <a:rPr lang="en-US" sz="5213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VENTAS Y NEGOCIACIÓN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617400" y="2143595"/>
            <a:ext cx="4728939" cy="5507500"/>
            <a:chOff x="0" y="0"/>
            <a:chExt cx="13561060" cy="15793720"/>
          </a:xfrm>
        </p:grpSpPr>
        <p:sp>
          <p:nvSpPr>
            <p:cNvPr id="12" name="Freeform 12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3"/>
              <a:stretch>
                <a:fillRect l="-41582" r="-41582"/>
              </a:stretch>
            </a:blipFill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4"/>
              <a:stretch>
                <a:fillRect t="-144" b="-144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12496" y="7974354"/>
            <a:ext cx="6675005" cy="61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428" i="1">
                <a:solidFill>
                  <a:srgbClr val="01316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Facilitadora: Carmen Fuentes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0824" y="-357368"/>
            <a:ext cx="1938070" cy="11231473"/>
            <a:chOff x="0" y="0"/>
            <a:chExt cx="2584094" cy="1497529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84094" cy="14975298"/>
            </a:xfrm>
            <a:prstGeom prst="rect">
              <a:avLst/>
            </a:prstGeom>
            <a:solidFill>
              <a:srgbClr val="9DADB8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380824" cy="10287000"/>
            <a:chOff x="0" y="0"/>
            <a:chExt cx="442951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2951" cy="1913890"/>
            </a:xfrm>
            <a:custGeom>
              <a:avLst/>
              <a:gdLst/>
              <a:ahLst/>
              <a:cxnLst/>
              <a:rect l="l" t="t" r="r" b="b"/>
              <a:pathLst>
                <a:path w="442951" h="1913890">
                  <a:moveTo>
                    <a:pt x="0" y="0"/>
                  </a:moveTo>
                  <a:lnTo>
                    <a:pt x="442951" y="0"/>
                  </a:lnTo>
                  <a:lnTo>
                    <a:pt x="44295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43439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73048"/>
            <a:ext cx="4318894" cy="8594815"/>
          </a:xfrm>
          <a:custGeom>
            <a:avLst/>
            <a:gdLst/>
            <a:ahLst/>
            <a:cxnLst/>
            <a:rect l="l" t="t" r="r" b="b"/>
            <a:pathLst>
              <a:path w="4318894" h="8594815">
                <a:moveTo>
                  <a:pt x="0" y="0"/>
                </a:moveTo>
                <a:lnTo>
                  <a:pt x="4318894" y="0"/>
                </a:lnTo>
                <a:lnTo>
                  <a:pt x="4318894" y="8594815"/>
                </a:lnTo>
                <a:lnTo>
                  <a:pt x="0" y="8594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7" name="Group 7"/>
          <p:cNvGrpSpPr/>
          <p:nvPr/>
        </p:nvGrpSpPr>
        <p:grpSpPr>
          <a:xfrm>
            <a:off x="9164035" y="9467863"/>
            <a:ext cx="9144000" cy="819137"/>
            <a:chOff x="0" y="0"/>
            <a:chExt cx="1701236" cy="152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1235" cy="152400"/>
            </a:xfrm>
            <a:custGeom>
              <a:avLst/>
              <a:gdLst/>
              <a:ahLst/>
              <a:cxnLst/>
              <a:rect l="l" t="t" r="r" b="b"/>
              <a:pathLst>
                <a:path w="1701235" h="152400">
                  <a:moveTo>
                    <a:pt x="0" y="0"/>
                  </a:moveTo>
                  <a:lnTo>
                    <a:pt x="1701235" y="0"/>
                  </a:lnTo>
                  <a:lnTo>
                    <a:pt x="170123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43439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9" name="AutoShape 9"/>
          <p:cNvSpPr/>
          <p:nvPr/>
        </p:nvSpPr>
        <p:spPr>
          <a:xfrm>
            <a:off x="10612386" y="4964035"/>
            <a:ext cx="3418006" cy="0"/>
          </a:xfrm>
          <a:prstGeom prst="line">
            <a:avLst/>
          </a:prstGeom>
          <a:ln w="47625" cap="rnd">
            <a:solidFill>
              <a:srgbClr val="343439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SV"/>
          </a:p>
        </p:txBody>
      </p:sp>
      <p:sp>
        <p:nvSpPr>
          <p:cNvPr id="10" name="TextBox 10"/>
          <p:cNvSpPr txBox="1"/>
          <p:nvPr/>
        </p:nvSpPr>
        <p:spPr>
          <a:xfrm>
            <a:off x="8001779" y="3116186"/>
            <a:ext cx="8047818" cy="134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9999">
                <a:solidFill>
                  <a:srgbClr val="39393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¿Quien soy?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12386" y="5385491"/>
            <a:ext cx="5840299" cy="2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2999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Una persona responsable, carismatica y comprometida con lo que hago y con mis valores y principios. Amo ser agente de bienes raíces. ❤️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86960" y="2430064"/>
            <a:ext cx="6506774" cy="650674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SV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5143500"/>
            <a:chOff x="0" y="0"/>
            <a:chExt cx="3402471" cy="9569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956945"/>
            </a:xfrm>
            <a:custGeom>
              <a:avLst/>
              <a:gdLst/>
              <a:ahLst/>
              <a:cxnLst/>
              <a:rect l="l" t="t" r="r" b="b"/>
              <a:pathLst>
                <a:path w="3402471" h="956945">
                  <a:moveTo>
                    <a:pt x="0" y="0"/>
                  </a:moveTo>
                  <a:lnTo>
                    <a:pt x="3402471" y="0"/>
                  </a:lnTo>
                  <a:lnTo>
                    <a:pt x="3402471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rgbClr val="343439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89390" y="4749080"/>
            <a:ext cx="4509220" cy="450922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38906" r="-38906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50080" y="4749080"/>
            <a:ext cx="4509220" cy="450922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6351" r="-26351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749080"/>
            <a:ext cx="4509220" cy="450922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61" r="-25061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35488" y="9258300"/>
            <a:ext cx="2817025" cy="758433"/>
            <a:chOff x="0" y="0"/>
            <a:chExt cx="710870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08700" cy="1913890"/>
            </a:xfrm>
            <a:custGeom>
              <a:avLst/>
              <a:gdLst/>
              <a:ahLst/>
              <a:cxnLst/>
              <a:rect l="l" t="t" r="r" b="b"/>
              <a:pathLst>
                <a:path w="7108700" h="191389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96178" y="9258300"/>
            <a:ext cx="2817025" cy="758433"/>
            <a:chOff x="0" y="0"/>
            <a:chExt cx="710870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08700" cy="1913890"/>
            </a:xfrm>
            <a:custGeom>
              <a:avLst/>
              <a:gdLst/>
              <a:ahLst/>
              <a:cxnLst/>
              <a:rect l="l" t="t" r="r" b="b"/>
              <a:pathLst>
                <a:path w="7108700" h="191389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74797" y="9258300"/>
            <a:ext cx="2817025" cy="758433"/>
            <a:chOff x="0" y="0"/>
            <a:chExt cx="710870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08700" cy="1913890"/>
            </a:xfrm>
            <a:custGeom>
              <a:avLst/>
              <a:gdLst/>
              <a:ahLst/>
              <a:cxnLst/>
              <a:rect l="l" t="t" r="r" b="b"/>
              <a:pathLst>
                <a:path w="7108700" h="191389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7434997" y="2423136"/>
            <a:ext cx="3418006" cy="0"/>
          </a:xfrm>
          <a:prstGeom prst="line">
            <a:avLst/>
          </a:prstGeom>
          <a:ln w="47625" cap="rnd">
            <a:solidFill>
              <a:srgbClr val="343439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SV"/>
          </a:p>
        </p:txBody>
      </p:sp>
      <p:sp>
        <p:nvSpPr>
          <p:cNvPr id="17" name="Freeform 17"/>
          <p:cNvSpPr/>
          <p:nvPr/>
        </p:nvSpPr>
        <p:spPr>
          <a:xfrm rot="2935030">
            <a:off x="-6889498" y="-4410441"/>
            <a:ext cx="6444257" cy="12824392"/>
          </a:xfrm>
          <a:custGeom>
            <a:avLst/>
            <a:gdLst/>
            <a:ahLst/>
            <a:cxnLst/>
            <a:rect l="l" t="t" r="r" b="b"/>
            <a:pathLst>
              <a:path w="6444257" h="12824392">
                <a:moveTo>
                  <a:pt x="0" y="0"/>
                </a:moveTo>
                <a:lnTo>
                  <a:pt x="6444257" y="0"/>
                </a:lnTo>
                <a:lnTo>
                  <a:pt x="6444257" y="12824392"/>
                </a:lnTo>
                <a:lnTo>
                  <a:pt x="0" y="1282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8" name="TextBox 18"/>
          <p:cNvSpPr txBox="1"/>
          <p:nvPr/>
        </p:nvSpPr>
        <p:spPr>
          <a:xfrm>
            <a:off x="1874797" y="9426252"/>
            <a:ext cx="2817025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i="1">
                <a:solidFill>
                  <a:srgbClr val="393939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Residenciales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35488" y="9426252"/>
            <a:ext cx="2817025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i="1">
                <a:solidFill>
                  <a:srgbClr val="393939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Locales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96178" y="9426252"/>
            <a:ext cx="2817025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i="1">
                <a:solidFill>
                  <a:srgbClr val="393939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Apartamentos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33577" y="1028341"/>
            <a:ext cx="7220845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9000">
                <a:solidFill>
                  <a:srgbClr val="34343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Services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58422" y="2756967"/>
            <a:ext cx="12371155" cy="118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2999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Presentations are communication tools that can be used as demonstrations, lectures, speeches, reports, and more.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45325"/>
            <a:ext cx="18288000" cy="2441675"/>
            <a:chOff x="0" y="0"/>
            <a:chExt cx="3402471" cy="454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454272"/>
            </a:xfrm>
            <a:custGeom>
              <a:avLst/>
              <a:gdLst/>
              <a:ahLst/>
              <a:cxnLst/>
              <a:rect l="l" t="t" r="r" b="b"/>
              <a:pathLst>
                <a:path w="3402471" h="454272">
                  <a:moveTo>
                    <a:pt x="0" y="0"/>
                  </a:moveTo>
                  <a:lnTo>
                    <a:pt x="3402471" y="0"/>
                  </a:lnTo>
                  <a:lnTo>
                    <a:pt x="3402471" y="454272"/>
                  </a:lnTo>
                  <a:lnTo>
                    <a:pt x="0" y="454272"/>
                  </a:lnTo>
                  <a:close/>
                </a:path>
              </a:pathLst>
            </a:custGeom>
            <a:solidFill>
              <a:srgbClr val="343439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05395" y="6797317"/>
            <a:ext cx="3173560" cy="317356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760" r="-16760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3566" y="918316"/>
            <a:ext cx="8536512" cy="85365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9014" r="-39014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34997" y="6797317"/>
            <a:ext cx="3173560" cy="317356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39014" r="-39014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64081"/>
            <a:ext cx="3663122" cy="986230"/>
            <a:chOff x="0" y="0"/>
            <a:chExt cx="710870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08700" cy="1913890"/>
            </a:xfrm>
            <a:custGeom>
              <a:avLst/>
              <a:gdLst/>
              <a:ahLst/>
              <a:cxnLst/>
              <a:rect l="l" t="t" r="r" b="b"/>
              <a:pathLst>
                <a:path w="7108700" h="191389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45A834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2" name="Freeform 12"/>
          <p:cNvSpPr/>
          <p:nvPr/>
        </p:nvSpPr>
        <p:spPr>
          <a:xfrm rot="2935030">
            <a:off x="-6889498" y="-4410441"/>
            <a:ext cx="6444257" cy="12824392"/>
          </a:xfrm>
          <a:custGeom>
            <a:avLst/>
            <a:gdLst/>
            <a:ahLst/>
            <a:cxnLst/>
            <a:rect l="l" t="t" r="r" b="b"/>
            <a:pathLst>
              <a:path w="6444257" h="12824392">
                <a:moveTo>
                  <a:pt x="0" y="0"/>
                </a:moveTo>
                <a:lnTo>
                  <a:pt x="6444257" y="0"/>
                </a:lnTo>
                <a:lnTo>
                  <a:pt x="6444257" y="12824392"/>
                </a:lnTo>
                <a:lnTo>
                  <a:pt x="0" y="1282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3" name="TextBox 13"/>
          <p:cNvSpPr txBox="1"/>
          <p:nvPr/>
        </p:nvSpPr>
        <p:spPr>
          <a:xfrm>
            <a:off x="1451749" y="662559"/>
            <a:ext cx="2817025" cy="68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4199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 VENDE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90780" y="5305425"/>
            <a:ext cx="4234268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9000">
                <a:solidFill>
                  <a:srgbClr val="34343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$95,000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2858" y="952421"/>
            <a:ext cx="5436507" cy="402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5"/>
              </a:lnSpc>
            </a:pPr>
            <a:r>
              <a:rPr lang="en-US" sz="2203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NIVEL 1 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1 Sala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2 Cuartos 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1 Cocina independiente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Área de lavandería y tanque de agua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1 baño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Cochera 1 V.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Jardinera.</a:t>
            </a:r>
          </a:p>
          <a:p>
            <a:pPr algn="l">
              <a:lnSpc>
                <a:spcPts val="3525"/>
              </a:lnSpc>
            </a:pPr>
            <a:endParaRPr lang="en-US" sz="2203">
              <a:solidFill>
                <a:srgbClr val="34343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4343645" y="6797317"/>
            <a:ext cx="3173560" cy="317356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0"/>
                  </a:lnTo>
                  <a:cubicBezTo>
                    <a:pt x="0" y="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39014" r="-39014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76687" y="7845325"/>
            <a:ext cx="5428943" cy="1330526"/>
            <a:chOff x="0" y="0"/>
            <a:chExt cx="3904622" cy="95694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04622" cy="956945"/>
            </a:xfrm>
            <a:custGeom>
              <a:avLst/>
              <a:gdLst/>
              <a:ahLst/>
              <a:cxnLst/>
              <a:rect l="l" t="t" r="r" b="b"/>
              <a:pathLst>
                <a:path w="3904622" h="956945">
                  <a:moveTo>
                    <a:pt x="0" y="0"/>
                  </a:moveTo>
                  <a:lnTo>
                    <a:pt x="3904622" y="0"/>
                  </a:lnTo>
                  <a:lnTo>
                    <a:pt x="3904622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rgbClr val="FFFFFF">
                <a:alpha val="63922"/>
              </a:srgbClr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23566" y="7966175"/>
            <a:ext cx="468421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149"/>
              </a:lnSpc>
              <a:buFont typeface="Arial"/>
              <a:buChar char="•"/>
            </a:pPr>
            <a:r>
              <a:rPr lang="en-US" sz="2999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Frente: 10.30 m</a:t>
            </a:r>
          </a:p>
          <a:p>
            <a:pPr marL="647698" lvl="1" indent="-323849" algn="l">
              <a:lnSpc>
                <a:spcPts val="3149"/>
              </a:lnSpc>
              <a:buFont typeface="Arial"/>
              <a:buChar char="•"/>
            </a:pPr>
            <a:r>
              <a:rPr lang="en-US" sz="2999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Fondo 16. m</a:t>
            </a:r>
          </a:p>
          <a:p>
            <a:pPr marL="647698" lvl="1" indent="-323849" algn="l">
              <a:lnSpc>
                <a:spcPts val="3149"/>
              </a:lnSpc>
              <a:buFont typeface="Arial"/>
              <a:buChar char="•"/>
            </a:pPr>
            <a:r>
              <a:rPr lang="en-US" sz="2999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Parte posterior: 8 m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930425" y="1137666"/>
            <a:ext cx="2347052" cy="223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5"/>
              </a:lnSpc>
            </a:pPr>
            <a:r>
              <a:rPr lang="en-US" sz="2203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NIVEL 2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2 cuartos 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1 Sala amplia 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1 baño</a:t>
            </a:r>
          </a:p>
          <a:p>
            <a:pPr algn="l">
              <a:lnSpc>
                <a:spcPts val="3525"/>
              </a:lnSpc>
            </a:pPr>
            <a:r>
              <a:rPr lang="en-US" sz="2203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Terraza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17176" y="2305669"/>
            <a:ext cx="3041219" cy="639775"/>
            <a:chOff x="0" y="0"/>
            <a:chExt cx="4054958" cy="853033"/>
          </a:xfrm>
        </p:grpSpPr>
        <p:sp>
          <p:nvSpPr>
            <p:cNvPr id="23" name="Freeform 23"/>
            <p:cNvSpPr/>
            <p:nvPr/>
          </p:nvSpPr>
          <p:spPr>
            <a:xfrm>
              <a:off x="0" y="632774"/>
              <a:ext cx="542899" cy="137082"/>
            </a:xfrm>
            <a:custGeom>
              <a:avLst/>
              <a:gdLst/>
              <a:ahLst/>
              <a:cxnLst/>
              <a:rect l="l" t="t" r="r" b="b"/>
              <a:pathLst>
                <a:path w="542899" h="137082">
                  <a:moveTo>
                    <a:pt x="0" y="0"/>
                  </a:moveTo>
                  <a:lnTo>
                    <a:pt x="542899" y="0"/>
                  </a:lnTo>
                  <a:lnTo>
                    <a:pt x="542899" y="137082"/>
                  </a:lnTo>
                  <a:lnTo>
                    <a:pt x="0" y="137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6176" y="47625"/>
              <a:ext cx="4028782" cy="576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2"/>
                </a:lnSpc>
              </a:pPr>
              <a:r>
                <a:rPr lang="en-US" sz="3081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Carmen Fuentes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99621" y="496586"/>
              <a:ext cx="2665315" cy="356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19"/>
                </a:lnSpc>
              </a:pPr>
              <a:r>
                <a:rPr lang="en-US" sz="1449" i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AGENTE INMOBILIARIO</a:t>
              </a:r>
            </a:p>
          </p:txBody>
        </p:sp>
        <p:sp>
          <p:nvSpPr>
            <p:cNvPr id="26" name="Freeform 26"/>
            <p:cNvSpPr/>
            <p:nvPr/>
          </p:nvSpPr>
          <p:spPr>
            <a:xfrm flipH="1">
              <a:off x="3251785" y="624321"/>
              <a:ext cx="513170" cy="129575"/>
            </a:xfrm>
            <a:custGeom>
              <a:avLst/>
              <a:gdLst/>
              <a:ahLst/>
              <a:cxnLst/>
              <a:rect l="l" t="t" r="r" b="b"/>
              <a:pathLst>
                <a:path w="513170" h="129575">
                  <a:moveTo>
                    <a:pt x="513170" y="0"/>
                  </a:moveTo>
                  <a:lnTo>
                    <a:pt x="0" y="0"/>
                  </a:lnTo>
                  <a:lnTo>
                    <a:pt x="0" y="129575"/>
                  </a:lnTo>
                  <a:lnTo>
                    <a:pt x="513170" y="129575"/>
                  </a:lnTo>
                  <a:lnTo>
                    <a:pt x="51317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0" y="-268026"/>
            <a:ext cx="9144000" cy="10644368"/>
            <a:chOff x="0" y="0"/>
            <a:chExt cx="12192000" cy="141924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602" b="8602"/>
            <a:stretch>
              <a:fillRect/>
            </a:stretch>
          </p:blipFill>
          <p:spPr>
            <a:xfrm>
              <a:off x="0" y="0"/>
              <a:ext cx="12192000" cy="1419249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953500" y="6763910"/>
            <a:ext cx="9617679" cy="3703295"/>
            <a:chOff x="0" y="0"/>
            <a:chExt cx="3253388" cy="1252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53388" cy="1252720"/>
            </a:xfrm>
            <a:custGeom>
              <a:avLst/>
              <a:gdLst/>
              <a:ahLst/>
              <a:cxnLst/>
              <a:rect l="l" t="t" r="r" b="b"/>
              <a:pathLst>
                <a:path w="3253388" h="1252720">
                  <a:moveTo>
                    <a:pt x="0" y="0"/>
                  </a:moveTo>
                  <a:lnTo>
                    <a:pt x="3253388" y="0"/>
                  </a:lnTo>
                  <a:lnTo>
                    <a:pt x="3253388" y="1252720"/>
                  </a:lnTo>
                  <a:lnTo>
                    <a:pt x="0" y="1252720"/>
                  </a:lnTo>
                  <a:close/>
                </a:path>
              </a:pathLst>
            </a:custGeom>
            <a:solidFill>
              <a:srgbClr val="343439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6" name="Freeform 6"/>
          <p:cNvSpPr/>
          <p:nvPr/>
        </p:nvSpPr>
        <p:spPr>
          <a:xfrm>
            <a:off x="9722544" y="9442600"/>
            <a:ext cx="648244" cy="661976"/>
          </a:xfrm>
          <a:custGeom>
            <a:avLst/>
            <a:gdLst/>
            <a:ahLst/>
            <a:cxnLst/>
            <a:rect l="l" t="t" r="r" b="b"/>
            <a:pathLst>
              <a:path w="648244" h="661976">
                <a:moveTo>
                  <a:pt x="0" y="0"/>
                </a:moveTo>
                <a:lnTo>
                  <a:pt x="648244" y="0"/>
                </a:lnTo>
                <a:lnTo>
                  <a:pt x="648244" y="661976"/>
                </a:lnTo>
                <a:lnTo>
                  <a:pt x="0" y="661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7" name="AutoShape 7"/>
          <p:cNvSpPr/>
          <p:nvPr/>
        </p:nvSpPr>
        <p:spPr>
          <a:xfrm>
            <a:off x="13762340" y="3103284"/>
            <a:ext cx="5616900" cy="23813"/>
          </a:xfrm>
          <a:prstGeom prst="line">
            <a:avLst/>
          </a:prstGeom>
          <a:ln w="47625" cap="rnd">
            <a:solidFill>
              <a:srgbClr val="343439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SV"/>
          </a:p>
        </p:txBody>
      </p:sp>
      <p:sp>
        <p:nvSpPr>
          <p:cNvPr id="8" name="Freeform 8"/>
          <p:cNvSpPr/>
          <p:nvPr/>
        </p:nvSpPr>
        <p:spPr>
          <a:xfrm>
            <a:off x="9743225" y="8459128"/>
            <a:ext cx="627563" cy="627563"/>
          </a:xfrm>
          <a:custGeom>
            <a:avLst/>
            <a:gdLst/>
            <a:ahLst/>
            <a:cxnLst/>
            <a:rect l="l" t="t" r="r" b="b"/>
            <a:pathLst>
              <a:path w="627563" h="627563">
                <a:moveTo>
                  <a:pt x="0" y="0"/>
                </a:moveTo>
                <a:lnTo>
                  <a:pt x="627563" y="0"/>
                </a:lnTo>
                <a:lnTo>
                  <a:pt x="627563" y="627563"/>
                </a:lnTo>
                <a:lnTo>
                  <a:pt x="0" y="62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9" name="TextBox 9"/>
          <p:cNvSpPr txBox="1"/>
          <p:nvPr/>
        </p:nvSpPr>
        <p:spPr>
          <a:xfrm>
            <a:off x="9854403" y="3410475"/>
            <a:ext cx="6898229" cy="280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799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Compra Y venta de propiedades: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Residenciales 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Apartamentos </a:t>
            </a:r>
          </a:p>
          <a:p>
            <a:pPr algn="l">
              <a:lnSpc>
                <a:spcPts val="4479"/>
              </a:lnSpc>
            </a:pPr>
            <a:r>
              <a:rPr lang="en-US" sz="2799" b="1">
                <a:solidFill>
                  <a:srgbClr val="343439"/>
                </a:solidFill>
                <a:latin typeface="Poppins Bold"/>
                <a:ea typeface="Poppins Bold"/>
                <a:cs typeface="Poppins Bold"/>
                <a:sym typeface="Poppins Bold"/>
              </a:rPr>
              <a:t>Administracion de: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343439"/>
                </a:solidFill>
                <a:latin typeface="Poppins"/>
                <a:ea typeface="Poppins"/>
                <a:cs typeface="Poppins"/>
                <a:sym typeface="Poppins"/>
              </a:rPr>
              <a:t>Locales comerciales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854403" y="655275"/>
            <a:ext cx="7404897" cy="1557753"/>
            <a:chOff x="0" y="0"/>
            <a:chExt cx="9873196" cy="2077004"/>
          </a:xfrm>
        </p:grpSpPr>
        <p:sp>
          <p:nvSpPr>
            <p:cNvPr id="11" name="Freeform 11"/>
            <p:cNvSpPr/>
            <p:nvPr/>
          </p:nvSpPr>
          <p:spPr>
            <a:xfrm>
              <a:off x="0" y="1540706"/>
              <a:ext cx="1321876" cy="333774"/>
            </a:xfrm>
            <a:custGeom>
              <a:avLst/>
              <a:gdLst/>
              <a:ahLst/>
              <a:cxnLst/>
              <a:rect l="l" t="t" r="r" b="b"/>
              <a:pathLst>
                <a:path w="1321876" h="333774">
                  <a:moveTo>
                    <a:pt x="0" y="0"/>
                  </a:moveTo>
                  <a:lnTo>
                    <a:pt x="1321876" y="0"/>
                  </a:lnTo>
                  <a:lnTo>
                    <a:pt x="1321876" y="333774"/>
                  </a:lnTo>
                  <a:lnTo>
                    <a:pt x="0" y="333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3735" y="133350"/>
              <a:ext cx="9809461" cy="1386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51"/>
                </a:lnSpc>
              </a:pPr>
              <a:r>
                <a:rPr lang="en-US" sz="7501">
                  <a:solidFill>
                    <a:srgbClr val="343439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Carmen Fuentes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59985" y="1209529"/>
              <a:ext cx="6489630" cy="86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47"/>
                </a:lnSpc>
              </a:pPr>
              <a:r>
                <a:rPr lang="en-US" sz="3529" i="1">
                  <a:solidFill>
                    <a:srgbClr val="45A834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AGENTE INMOBILIARIO</a:t>
              </a:r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7917594" y="1520124"/>
              <a:ext cx="1249489" cy="315496"/>
            </a:xfrm>
            <a:custGeom>
              <a:avLst/>
              <a:gdLst/>
              <a:ahLst/>
              <a:cxnLst/>
              <a:rect l="l" t="t" r="r" b="b"/>
              <a:pathLst>
                <a:path w="1249489" h="315496">
                  <a:moveTo>
                    <a:pt x="1249489" y="0"/>
                  </a:moveTo>
                  <a:lnTo>
                    <a:pt x="0" y="0"/>
                  </a:lnTo>
                  <a:lnTo>
                    <a:pt x="0" y="315496"/>
                  </a:lnTo>
                  <a:lnTo>
                    <a:pt x="1249489" y="315496"/>
                  </a:lnTo>
                  <a:lnTo>
                    <a:pt x="124948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8991600" y="-676994"/>
            <a:ext cx="19050" cy="7466938"/>
          </a:xfrm>
          <a:prstGeom prst="line">
            <a:avLst/>
          </a:prstGeom>
          <a:ln w="38100" cap="flat">
            <a:solidFill>
              <a:srgbClr val="6A6C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SV"/>
          </a:p>
        </p:txBody>
      </p:sp>
      <p:sp>
        <p:nvSpPr>
          <p:cNvPr id="16" name="Freeform 16"/>
          <p:cNvSpPr/>
          <p:nvPr/>
        </p:nvSpPr>
        <p:spPr>
          <a:xfrm>
            <a:off x="9743225" y="7281983"/>
            <a:ext cx="695247" cy="695247"/>
          </a:xfrm>
          <a:custGeom>
            <a:avLst/>
            <a:gdLst/>
            <a:ahLst/>
            <a:cxnLst/>
            <a:rect l="l" t="t" r="r" b="b"/>
            <a:pathLst>
              <a:path w="695247" h="695247">
                <a:moveTo>
                  <a:pt x="0" y="0"/>
                </a:moveTo>
                <a:lnTo>
                  <a:pt x="695247" y="0"/>
                </a:lnTo>
                <a:lnTo>
                  <a:pt x="695247" y="695247"/>
                </a:lnTo>
                <a:lnTo>
                  <a:pt x="0" y="695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7" name="TextBox 17"/>
          <p:cNvSpPr txBox="1"/>
          <p:nvPr/>
        </p:nvSpPr>
        <p:spPr>
          <a:xfrm>
            <a:off x="10629522" y="7329608"/>
            <a:ext cx="7113244" cy="57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4100">
                <a:solidFill>
                  <a:srgbClr val="F8F8F8"/>
                </a:solidFill>
                <a:latin typeface="Poppins"/>
                <a:ea typeface="Poppins"/>
                <a:cs typeface="Poppins"/>
                <a:sym typeface="Poppins"/>
              </a:rPr>
              <a:t>hola@carmenfuentes.com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91177" y="8497841"/>
            <a:ext cx="5270056" cy="58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4"/>
              </a:lnSpc>
            </a:pPr>
            <a:r>
              <a:rPr lang="en-US" sz="4186">
                <a:solidFill>
                  <a:srgbClr val="F8F8F8"/>
                </a:solidFill>
                <a:latin typeface="Poppins"/>
                <a:ea typeface="Poppins"/>
                <a:cs typeface="Poppins"/>
                <a:sym typeface="Poppins"/>
              </a:rPr>
              <a:t>(503) 7816-3300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91177" y="9490225"/>
            <a:ext cx="7051589" cy="57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4100">
                <a:solidFill>
                  <a:srgbClr val="F8F8F8"/>
                </a:solidFill>
                <a:latin typeface="Poppins"/>
                <a:ea typeface="Poppins"/>
                <a:cs typeface="Poppins"/>
                <a:sym typeface="Poppins"/>
              </a:rPr>
              <a:t>www.carmenfuentes.com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54403" y="2767519"/>
            <a:ext cx="4331741" cy="77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3"/>
              </a:lnSpc>
            </a:pPr>
            <a:r>
              <a:rPr lang="en-US" sz="5797">
                <a:solidFill>
                  <a:srgbClr val="34343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SERVICIOS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8521" y="-371556"/>
            <a:ext cx="1417042" cy="11491679"/>
            <a:chOff x="0" y="0"/>
            <a:chExt cx="373213" cy="3026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213" cy="3026615"/>
            </a:xfrm>
            <a:custGeom>
              <a:avLst/>
              <a:gdLst/>
              <a:ahLst/>
              <a:cxnLst/>
              <a:rect l="l" t="t" r="r" b="b"/>
              <a:pathLst>
                <a:path w="373213" h="3026615">
                  <a:moveTo>
                    <a:pt x="0" y="0"/>
                  </a:moveTo>
                  <a:lnTo>
                    <a:pt x="373213" y="0"/>
                  </a:lnTo>
                  <a:lnTo>
                    <a:pt x="373213" y="3026615"/>
                  </a:lnTo>
                  <a:lnTo>
                    <a:pt x="0" y="3026615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3213" cy="3064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03922" y="358632"/>
            <a:ext cx="5594366" cy="3814608"/>
            <a:chOff x="0" y="0"/>
            <a:chExt cx="6289040" cy="4288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8885" cy="4315714"/>
            </a:xfrm>
            <a:custGeom>
              <a:avLst/>
              <a:gdLst/>
              <a:ahLst/>
              <a:cxnLst/>
              <a:rect l="l" t="t" r="r" b="b"/>
              <a:pathLst>
                <a:path w="6318885" h="4315714">
                  <a:moveTo>
                    <a:pt x="4998212" y="0"/>
                  </a:moveTo>
                  <a:cubicBezTo>
                    <a:pt x="5158867" y="0"/>
                    <a:pt x="5321427" y="127762"/>
                    <a:pt x="5359527" y="283718"/>
                  </a:cubicBezTo>
                  <a:lnTo>
                    <a:pt x="6280785" y="4059936"/>
                  </a:lnTo>
                  <a:cubicBezTo>
                    <a:pt x="6318885" y="4216019"/>
                    <a:pt x="6221603" y="4315714"/>
                    <a:pt x="6064631" y="4281551"/>
                  </a:cubicBezTo>
                  <a:lnTo>
                    <a:pt x="285369" y="3023235"/>
                  </a:lnTo>
                  <a:cubicBezTo>
                    <a:pt x="128397" y="2989072"/>
                    <a:pt x="0" y="2829687"/>
                    <a:pt x="0" y="2669032"/>
                  </a:cubicBezTo>
                  <a:lnTo>
                    <a:pt x="0" y="292100"/>
                  </a:lnTo>
                  <a:cubicBezTo>
                    <a:pt x="0" y="131445"/>
                    <a:pt x="131445" y="0"/>
                    <a:pt x="292100" y="0"/>
                  </a:cubicBezTo>
                  <a:lnTo>
                    <a:pt x="4998212" y="0"/>
                  </a:lnTo>
                  <a:close/>
                </a:path>
              </a:pathLst>
            </a:custGeom>
            <a:blipFill>
              <a:blip r:embed="rId2"/>
              <a:stretch>
                <a:fillRect l="-44" r="-44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277086" y="358632"/>
            <a:ext cx="1661990" cy="4272384"/>
            <a:chOff x="0" y="0"/>
            <a:chExt cx="2448560" cy="6294374"/>
          </a:xfrm>
        </p:grpSpPr>
        <p:sp>
          <p:nvSpPr>
            <p:cNvPr id="8" name="Freeform 8"/>
            <p:cNvSpPr/>
            <p:nvPr/>
          </p:nvSpPr>
          <p:spPr>
            <a:xfrm>
              <a:off x="-24765" y="0"/>
              <a:ext cx="2473325" cy="6321933"/>
            </a:xfrm>
            <a:custGeom>
              <a:avLst/>
              <a:gdLst/>
              <a:ahLst/>
              <a:cxnLst/>
              <a:rect l="l" t="t" r="r" b="b"/>
              <a:pathLst>
                <a:path w="2473325" h="6321933">
                  <a:moveTo>
                    <a:pt x="2473325" y="292100"/>
                  </a:moveTo>
                  <a:cubicBezTo>
                    <a:pt x="2473325" y="131445"/>
                    <a:pt x="2341880" y="0"/>
                    <a:pt x="2181225" y="0"/>
                  </a:cubicBezTo>
                  <a:lnTo>
                    <a:pt x="267843" y="0"/>
                  </a:lnTo>
                  <a:cubicBezTo>
                    <a:pt x="107188" y="0"/>
                    <a:pt x="0" y="129159"/>
                    <a:pt x="29718" y="287020"/>
                  </a:cubicBezTo>
                  <a:lnTo>
                    <a:pt x="1058926" y="5766562"/>
                  </a:lnTo>
                  <a:cubicBezTo>
                    <a:pt x="1088644" y="5924423"/>
                    <a:pt x="1241298" y="6081649"/>
                    <a:pt x="1398270" y="6115812"/>
                  </a:cubicBezTo>
                  <a:lnTo>
                    <a:pt x="2187829" y="6287770"/>
                  </a:lnTo>
                  <a:cubicBezTo>
                    <a:pt x="2344801" y="6321933"/>
                    <a:pt x="2473198" y="6218555"/>
                    <a:pt x="2473198" y="6057900"/>
                  </a:cubicBezTo>
                  <a:lnTo>
                    <a:pt x="2473325" y="292100"/>
                  </a:lnTo>
                  <a:close/>
                </a:path>
              </a:pathLst>
            </a:custGeom>
            <a:blipFill>
              <a:blip r:embed="rId3"/>
              <a:stretch>
                <a:fillRect l="-142555" r="-142555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103922" y="6020102"/>
            <a:ext cx="6835154" cy="3936912"/>
            <a:chOff x="0" y="0"/>
            <a:chExt cx="6350000" cy="3657473"/>
          </a:xfrm>
        </p:grpSpPr>
        <p:sp>
          <p:nvSpPr>
            <p:cNvPr id="10" name="Freeform 10"/>
            <p:cNvSpPr/>
            <p:nvPr/>
          </p:nvSpPr>
          <p:spPr>
            <a:xfrm>
              <a:off x="0" y="-27051"/>
              <a:ext cx="6350000" cy="3684397"/>
            </a:xfrm>
            <a:custGeom>
              <a:avLst/>
              <a:gdLst/>
              <a:ahLst/>
              <a:cxnLst/>
              <a:rect l="l" t="t" r="r" b="b"/>
              <a:pathLst>
                <a:path w="6350000" h="3684397">
                  <a:moveTo>
                    <a:pt x="0" y="1604518"/>
                  </a:moveTo>
                  <a:cubicBezTo>
                    <a:pt x="0" y="1443863"/>
                    <a:pt x="128651" y="1285240"/>
                    <a:pt x="285750" y="1252093"/>
                  </a:cubicBezTo>
                  <a:lnTo>
                    <a:pt x="6064250" y="33147"/>
                  </a:lnTo>
                  <a:cubicBezTo>
                    <a:pt x="6221476" y="0"/>
                    <a:pt x="6350000" y="104267"/>
                    <a:pt x="6350000" y="264922"/>
                  </a:cubicBezTo>
                  <a:lnTo>
                    <a:pt x="6350000" y="3392297"/>
                  </a:lnTo>
                  <a:cubicBezTo>
                    <a:pt x="6350000" y="3552952"/>
                    <a:pt x="6218555" y="3684397"/>
                    <a:pt x="6057900" y="3684397"/>
                  </a:cubicBezTo>
                  <a:lnTo>
                    <a:pt x="292100" y="3684397"/>
                  </a:lnTo>
                  <a:cubicBezTo>
                    <a:pt x="131445" y="3684397"/>
                    <a:pt x="0" y="3552952"/>
                    <a:pt x="0" y="3392297"/>
                  </a:cubicBezTo>
                  <a:lnTo>
                    <a:pt x="0" y="1604518"/>
                  </a:lnTo>
                  <a:close/>
                </a:path>
              </a:pathLst>
            </a:custGeom>
            <a:blipFill>
              <a:blip r:embed="rId4"/>
              <a:stretch>
                <a:fillRect b="-15674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03922" y="3364887"/>
            <a:ext cx="6835154" cy="3616070"/>
            <a:chOff x="0" y="0"/>
            <a:chExt cx="6350000" cy="3359404"/>
          </a:xfrm>
        </p:grpSpPr>
        <p:sp>
          <p:nvSpPr>
            <p:cNvPr id="12" name="Freeform 12"/>
            <p:cNvSpPr/>
            <p:nvPr/>
          </p:nvSpPr>
          <p:spPr>
            <a:xfrm>
              <a:off x="0" y="-27686"/>
              <a:ext cx="6350000" cy="3414014"/>
            </a:xfrm>
            <a:custGeom>
              <a:avLst/>
              <a:gdLst/>
              <a:ahLst/>
              <a:cxnLst/>
              <a:rect l="l" t="t" r="r" b="b"/>
              <a:pathLst>
                <a:path w="6350000" h="3414014">
                  <a:moveTo>
                    <a:pt x="6064631" y="1292733"/>
                  </a:moveTo>
                  <a:cubicBezTo>
                    <a:pt x="6221603" y="1326896"/>
                    <a:pt x="6350000" y="1486281"/>
                    <a:pt x="6350000" y="1646936"/>
                  </a:cubicBezTo>
                  <a:lnTo>
                    <a:pt x="6350000" y="1809623"/>
                  </a:lnTo>
                  <a:cubicBezTo>
                    <a:pt x="6350000" y="1970278"/>
                    <a:pt x="6221349" y="2128901"/>
                    <a:pt x="6064250" y="2162048"/>
                  </a:cubicBezTo>
                  <a:lnTo>
                    <a:pt x="285750" y="3380867"/>
                  </a:lnTo>
                  <a:cubicBezTo>
                    <a:pt x="128651" y="3414014"/>
                    <a:pt x="0" y="3309747"/>
                    <a:pt x="0" y="3149092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6064631" y="1292733"/>
                  </a:lnTo>
                  <a:close/>
                </a:path>
              </a:pathLst>
            </a:custGeom>
            <a:blipFill>
              <a:blip r:embed="rId5"/>
              <a:stretch>
                <a:fillRect t="-12968" b="-12968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9964438" y="1850212"/>
            <a:ext cx="25734" cy="8299765"/>
          </a:xfrm>
          <a:prstGeom prst="line">
            <a:avLst/>
          </a:prstGeom>
          <a:ln w="38100" cap="flat">
            <a:solidFill>
              <a:srgbClr val="0131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SV"/>
          </a:p>
        </p:txBody>
      </p:sp>
      <p:grpSp>
        <p:nvGrpSpPr>
          <p:cNvPr id="14" name="Group 14"/>
          <p:cNvGrpSpPr/>
          <p:nvPr/>
        </p:nvGrpSpPr>
        <p:grpSpPr>
          <a:xfrm>
            <a:off x="3759894" y="1587838"/>
            <a:ext cx="4232865" cy="311342"/>
            <a:chOff x="0" y="0"/>
            <a:chExt cx="1114829" cy="819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4829" cy="81999"/>
            </a:xfrm>
            <a:custGeom>
              <a:avLst/>
              <a:gdLst/>
              <a:ahLst/>
              <a:cxnLst/>
              <a:rect l="l" t="t" r="r" b="b"/>
              <a:pathLst>
                <a:path w="1114829" h="81999">
                  <a:moveTo>
                    <a:pt x="41000" y="0"/>
                  </a:moveTo>
                  <a:lnTo>
                    <a:pt x="1073829" y="0"/>
                  </a:lnTo>
                  <a:cubicBezTo>
                    <a:pt x="1084703" y="0"/>
                    <a:pt x="1095131" y="4320"/>
                    <a:pt x="1102820" y="12009"/>
                  </a:cubicBezTo>
                  <a:cubicBezTo>
                    <a:pt x="1110509" y="19697"/>
                    <a:pt x="1114829" y="30126"/>
                    <a:pt x="1114829" y="41000"/>
                  </a:cubicBezTo>
                  <a:lnTo>
                    <a:pt x="1114829" y="41000"/>
                  </a:lnTo>
                  <a:cubicBezTo>
                    <a:pt x="1114829" y="63643"/>
                    <a:pt x="1096473" y="81999"/>
                    <a:pt x="1073829" y="81999"/>
                  </a:cubicBezTo>
                  <a:lnTo>
                    <a:pt x="41000" y="81999"/>
                  </a:lnTo>
                  <a:cubicBezTo>
                    <a:pt x="18356" y="81999"/>
                    <a:pt x="0" y="63643"/>
                    <a:pt x="0" y="41000"/>
                  </a:cubicBezTo>
                  <a:lnTo>
                    <a:pt x="0" y="41000"/>
                  </a:lnTo>
                  <a:cubicBezTo>
                    <a:pt x="0" y="18356"/>
                    <a:pt x="18356" y="0"/>
                    <a:pt x="41000" y="0"/>
                  </a:cubicBez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114829" cy="16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737387" y="3479687"/>
            <a:ext cx="6277878" cy="574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5102" lvl="1" indent="-282551" algn="l">
              <a:lnSpc>
                <a:spcPts val="4161"/>
              </a:lnSpc>
              <a:buFont typeface="Arial"/>
              <a:buChar char="•"/>
            </a:pPr>
            <a:r>
              <a:rPr lang="en-US" sz="2617" spc="1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EL ASESOR COMO VENDEDOR DE CONFIANZA</a:t>
            </a:r>
          </a:p>
          <a:p>
            <a:pPr marL="565102" lvl="1" indent="-282551" algn="l">
              <a:lnSpc>
                <a:spcPts val="4161"/>
              </a:lnSpc>
              <a:buFont typeface="Arial"/>
              <a:buChar char="•"/>
            </a:pPr>
            <a:r>
              <a:rPr lang="en-US" sz="2617" spc="1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CONOCE A TU CLIENTE: TIPOS DE COMPRADORES</a:t>
            </a:r>
          </a:p>
          <a:p>
            <a:pPr marL="565102" lvl="1" indent="-282551" algn="l">
              <a:lnSpc>
                <a:spcPts val="4161"/>
              </a:lnSpc>
              <a:buFont typeface="Arial"/>
              <a:buChar char="•"/>
            </a:pPr>
            <a:r>
              <a:rPr lang="en-US" sz="2617" u="none" strike="noStrike" spc="1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EL PROCESO DE VENTA EXITOSA PASO A PASO</a:t>
            </a:r>
          </a:p>
          <a:p>
            <a:pPr marL="565102" lvl="1" indent="-282551" algn="l">
              <a:lnSpc>
                <a:spcPts val="4161"/>
              </a:lnSpc>
              <a:buFont typeface="Arial"/>
              <a:buChar char="•"/>
            </a:pPr>
            <a:r>
              <a:rPr lang="en-US" sz="2617" u="none" strike="noStrike" spc="1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PSICOLOGÍA DE LA VENTA Y NEUROVENTAS</a:t>
            </a:r>
          </a:p>
          <a:p>
            <a:pPr marL="565102" lvl="1" indent="-282551" algn="l">
              <a:lnSpc>
                <a:spcPts val="4161"/>
              </a:lnSpc>
              <a:buFont typeface="Arial"/>
              <a:buChar char="•"/>
            </a:pPr>
            <a:r>
              <a:rPr lang="en-US" sz="2617" u="none" strike="noStrike" spc="1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ESTRATEGIAS DE NEGOCIACIÓN INMOBILIARIA</a:t>
            </a:r>
          </a:p>
          <a:p>
            <a:pPr algn="l">
              <a:lnSpc>
                <a:spcPts val="4161"/>
              </a:lnSpc>
            </a:pPr>
            <a:endParaRPr lang="en-US" sz="2617" u="none" strike="noStrike" spc="1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240070" y="2122375"/>
            <a:ext cx="5272512" cy="124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40"/>
              </a:lnSpc>
              <a:spcBef>
                <a:spcPct val="0"/>
              </a:spcBef>
            </a:pPr>
            <a:r>
              <a:rPr lang="en-US" sz="6957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Contenido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8694" y="1842499"/>
            <a:ext cx="6819620" cy="6602001"/>
            <a:chOff x="0" y="0"/>
            <a:chExt cx="1796114" cy="1738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6114" cy="1738799"/>
            </a:xfrm>
            <a:custGeom>
              <a:avLst/>
              <a:gdLst/>
              <a:ahLst/>
              <a:cxnLst/>
              <a:rect l="l" t="t" r="r" b="b"/>
              <a:pathLst>
                <a:path w="1796114" h="1738799">
                  <a:moveTo>
                    <a:pt x="34057" y="0"/>
                  </a:moveTo>
                  <a:lnTo>
                    <a:pt x="1762057" y="0"/>
                  </a:lnTo>
                  <a:cubicBezTo>
                    <a:pt x="1780866" y="0"/>
                    <a:pt x="1796114" y="15248"/>
                    <a:pt x="1796114" y="34057"/>
                  </a:cubicBezTo>
                  <a:lnTo>
                    <a:pt x="1796114" y="1704741"/>
                  </a:lnTo>
                  <a:cubicBezTo>
                    <a:pt x="1796114" y="1723551"/>
                    <a:pt x="1780866" y="1738799"/>
                    <a:pt x="1762057" y="1738799"/>
                  </a:cubicBezTo>
                  <a:lnTo>
                    <a:pt x="34057" y="1738799"/>
                  </a:lnTo>
                  <a:cubicBezTo>
                    <a:pt x="15248" y="1738799"/>
                    <a:pt x="0" y="1723551"/>
                    <a:pt x="0" y="1704741"/>
                  </a:cubicBezTo>
                  <a:lnTo>
                    <a:pt x="0" y="34057"/>
                  </a:lnTo>
                  <a:cubicBezTo>
                    <a:pt x="0" y="15248"/>
                    <a:pt x="15248" y="0"/>
                    <a:pt x="34057" y="0"/>
                  </a:cubicBezTo>
                  <a:close/>
                </a:path>
              </a:pathLst>
            </a:custGeom>
            <a:solidFill>
              <a:srgbClr val="F8F7F2"/>
            </a:solidFill>
            <a:ln w="38100" cap="rnd">
              <a:solidFill>
                <a:srgbClr val="01316F"/>
              </a:solidFill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796114" cy="18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3505" y="7947258"/>
            <a:ext cx="5369998" cy="2622084"/>
            <a:chOff x="0" y="0"/>
            <a:chExt cx="1552765" cy="75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43505" y="-282342"/>
            <a:ext cx="5369998" cy="2622084"/>
            <a:chOff x="0" y="0"/>
            <a:chExt cx="1552765" cy="758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2765" cy="758190"/>
            </a:xfrm>
            <a:custGeom>
              <a:avLst/>
              <a:gdLst/>
              <a:ahLst/>
              <a:cxnLst/>
              <a:rect l="l" t="t" r="r" b="b"/>
              <a:pathLst>
                <a:path w="1552765" h="758190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719264"/>
                  </a:lnTo>
                  <a:cubicBezTo>
                    <a:pt x="1552765" y="729588"/>
                    <a:pt x="1548664" y="739489"/>
                    <a:pt x="1541364" y="746789"/>
                  </a:cubicBezTo>
                  <a:cubicBezTo>
                    <a:pt x="1534064" y="754089"/>
                    <a:pt x="1524163" y="758190"/>
                    <a:pt x="1513839" y="758190"/>
                  </a:cubicBezTo>
                  <a:lnTo>
                    <a:pt x="38926" y="758190"/>
                  </a:lnTo>
                  <a:cubicBezTo>
                    <a:pt x="28602" y="758190"/>
                    <a:pt x="18701" y="754089"/>
                    <a:pt x="11401" y="746789"/>
                  </a:cubicBezTo>
                  <a:cubicBezTo>
                    <a:pt x="4101" y="739489"/>
                    <a:pt x="0" y="729588"/>
                    <a:pt x="0" y="719264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2765" cy="81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703248" y="1422217"/>
            <a:ext cx="5369998" cy="7236973"/>
            <a:chOff x="0" y="0"/>
            <a:chExt cx="1552765" cy="20926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2765" cy="2092611"/>
            </a:xfrm>
            <a:custGeom>
              <a:avLst/>
              <a:gdLst/>
              <a:ahLst/>
              <a:cxnLst/>
              <a:rect l="l" t="t" r="r" b="b"/>
              <a:pathLst>
                <a:path w="1552765" h="2092611">
                  <a:moveTo>
                    <a:pt x="38926" y="0"/>
                  </a:moveTo>
                  <a:lnTo>
                    <a:pt x="1513839" y="0"/>
                  </a:lnTo>
                  <a:cubicBezTo>
                    <a:pt x="1524163" y="0"/>
                    <a:pt x="1534064" y="4101"/>
                    <a:pt x="1541364" y="11401"/>
                  </a:cubicBezTo>
                  <a:cubicBezTo>
                    <a:pt x="1548664" y="18701"/>
                    <a:pt x="1552765" y="28602"/>
                    <a:pt x="1552765" y="38926"/>
                  </a:cubicBezTo>
                  <a:lnTo>
                    <a:pt x="1552765" y="2053685"/>
                  </a:lnTo>
                  <a:cubicBezTo>
                    <a:pt x="1552765" y="2064009"/>
                    <a:pt x="1548664" y="2073909"/>
                    <a:pt x="1541364" y="2081210"/>
                  </a:cubicBezTo>
                  <a:cubicBezTo>
                    <a:pt x="1534064" y="2088510"/>
                    <a:pt x="1524163" y="2092611"/>
                    <a:pt x="1513839" y="2092611"/>
                  </a:cubicBezTo>
                  <a:lnTo>
                    <a:pt x="38926" y="2092611"/>
                  </a:lnTo>
                  <a:cubicBezTo>
                    <a:pt x="28602" y="2092611"/>
                    <a:pt x="18701" y="2088510"/>
                    <a:pt x="11401" y="2081210"/>
                  </a:cubicBezTo>
                  <a:cubicBezTo>
                    <a:pt x="4101" y="2073909"/>
                    <a:pt x="0" y="2064009"/>
                    <a:pt x="0" y="2053685"/>
                  </a:cubicBezTo>
                  <a:lnTo>
                    <a:pt x="0" y="38926"/>
                  </a:lnTo>
                  <a:cubicBezTo>
                    <a:pt x="0" y="28602"/>
                    <a:pt x="4101" y="18701"/>
                    <a:pt x="11401" y="11401"/>
                  </a:cubicBezTo>
                  <a:cubicBezTo>
                    <a:pt x="18701" y="4101"/>
                    <a:pt x="28602" y="0"/>
                    <a:pt x="38926" y="0"/>
                  </a:cubicBezTo>
                  <a:close/>
                </a:path>
              </a:pathLst>
            </a:custGeom>
            <a:solidFill>
              <a:srgbClr val="01316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2765" cy="214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918694" y="3411974"/>
            <a:ext cx="6819620" cy="4458326"/>
          </a:xfrm>
          <a:custGeom>
            <a:avLst/>
            <a:gdLst/>
            <a:ahLst/>
            <a:cxnLst/>
            <a:rect l="l" t="t" r="r" b="b"/>
            <a:pathLst>
              <a:path w="6819620" h="4458326">
                <a:moveTo>
                  <a:pt x="0" y="0"/>
                </a:moveTo>
                <a:lnTo>
                  <a:pt x="6819620" y="0"/>
                </a:lnTo>
                <a:lnTo>
                  <a:pt x="6819620" y="4458327"/>
                </a:lnTo>
                <a:lnTo>
                  <a:pt x="0" y="4458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TextBox 15"/>
          <p:cNvSpPr txBox="1"/>
          <p:nvPr/>
        </p:nvSpPr>
        <p:spPr>
          <a:xfrm>
            <a:off x="1041554" y="1981767"/>
            <a:ext cx="7327039" cy="216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r>
              <a:rPr lang="en-US" sz="4059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EL ASESOR C</a:t>
            </a:r>
            <a:r>
              <a:rPr lang="en-US" sz="4059" b="1" u="none" strike="noStrike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OMO VENDEDOR DE CONFIANZA</a:t>
            </a:r>
          </a:p>
          <a:p>
            <a:pPr marL="0" lvl="0" indent="0" algn="l">
              <a:lnSpc>
                <a:spcPts val="5682"/>
              </a:lnSpc>
              <a:spcBef>
                <a:spcPct val="0"/>
              </a:spcBef>
            </a:pPr>
            <a:endParaRPr lang="en-US" sz="4059" b="1" u="none" strike="noStrike">
              <a:solidFill>
                <a:srgbClr val="01316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50305" y="4869262"/>
            <a:ext cx="8513799" cy="557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En bienes raíces, no se trata de vender casas, se trata de entender sueños y resolver necesidades.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Asesor confiable y persuasivo.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Qué busca realmente el cliente cuando compra o vende una propiedad.</a:t>
            </a:r>
          </a:p>
          <a:p>
            <a:pPr marL="666321" lvl="1" indent="-333161" algn="l">
              <a:lnSpc>
                <a:spcPts val="4907"/>
              </a:lnSpc>
              <a:buFont typeface="Arial"/>
              <a:buChar char="•"/>
            </a:pPr>
            <a:r>
              <a:rPr lang="en-US" sz="3086" spc="12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Cómo influye la emoción y la lógica en la decisión de compra.</a:t>
            </a:r>
          </a:p>
          <a:p>
            <a:pPr algn="l">
              <a:lnSpc>
                <a:spcPts val="4907"/>
              </a:lnSpc>
            </a:pPr>
            <a:endParaRPr lang="en-US" sz="3086" spc="12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75425" y="8837758"/>
            <a:ext cx="4706158" cy="420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086" spc="8">
                <a:solidFill>
                  <a:srgbClr val="F8F7F2"/>
                </a:solidFill>
                <a:latin typeface="Poppins"/>
                <a:ea typeface="Poppins"/>
                <a:cs typeface="Poppins"/>
                <a:sym typeface="Poppins"/>
              </a:rPr>
              <a:t>Ser diferente al resto.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554" y="3452606"/>
            <a:ext cx="7007747" cy="123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7"/>
              </a:lnSpc>
            </a:pPr>
            <a:r>
              <a:rPr lang="en-US" sz="3086" b="1" spc="1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Antes de vender una propiedad, vendes confianza.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167706"/>
            <a:ext cx="18746555" cy="523089"/>
            <a:chOff x="0" y="0"/>
            <a:chExt cx="7233438" cy="201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33438" cy="201836"/>
            </a:xfrm>
            <a:custGeom>
              <a:avLst/>
              <a:gdLst/>
              <a:ahLst/>
              <a:cxnLst/>
              <a:rect l="l" t="t" r="r" b="b"/>
              <a:pathLst>
                <a:path w="7233438" h="201836">
                  <a:moveTo>
                    <a:pt x="0" y="0"/>
                  </a:moveTo>
                  <a:lnTo>
                    <a:pt x="7233438" y="0"/>
                  </a:lnTo>
                  <a:lnTo>
                    <a:pt x="7233438" y="201836"/>
                  </a:lnTo>
                  <a:lnTo>
                    <a:pt x="0" y="201836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233438" cy="220886"/>
            </a:xfrm>
            <a:prstGeom prst="rect">
              <a:avLst/>
            </a:prstGeom>
          </p:spPr>
          <p:txBody>
            <a:bodyPr lIns="36018" tIns="36018" rIns="36018" bIns="36018" rtlCol="0" anchor="ctr"/>
            <a:lstStyle/>
            <a:p>
              <a:pPr algn="ctr">
                <a:lnSpc>
                  <a:spcPts val="13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3377" y="2729468"/>
            <a:ext cx="4593471" cy="1646387"/>
            <a:chOff x="0" y="0"/>
            <a:chExt cx="1133869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3869" cy="406400"/>
            </a:xfrm>
            <a:custGeom>
              <a:avLst/>
              <a:gdLst/>
              <a:ahLst/>
              <a:cxnLst/>
              <a:rect l="l" t="t" r="r" b="b"/>
              <a:pathLst>
                <a:path w="1133869" h="406400">
                  <a:moveTo>
                    <a:pt x="930669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930669" y="406400"/>
                  </a:lnTo>
                  <a:lnTo>
                    <a:pt x="1133869" y="203200"/>
                  </a:lnTo>
                  <a:lnTo>
                    <a:pt x="930669" y="0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019569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65980" y="2772074"/>
            <a:ext cx="5139057" cy="1646387"/>
            <a:chOff x="0" y="0"/>
            <a:chExt cx="126854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8543" cy="406400"/>
            </a:xfrm>
            <a:custGeom>
              <a:avLst/>
              <a:gdLst/>
              <a:ahLst/>
              <a:cxnLst/>
              <a:rect l="l" t="t" r="r" b="b"/>
              <a:pathLst>
                <a:path w="1268543" h="406400">
                  <a:moveTo>
                    <a:pt x="10653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65343" y="406400"/>
                  </a:lnTo>
                  <a:lnTo>
                    <a:pt x="1268543" y="203200"/>
                  </a:lnTo>
                  <a:lnTo>
                    <a:pt x="1065343" y="0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154243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05037" y="2772074"/>
            <a:ext cx="4696721" cy="1646387"/>
            <a:chOff x="0" y="0"/>
            <a:chExt cx="115935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9355" cy="406400"/>
            </a:xfrm>
            <a:custGeom>
              <a:avLst/>
              <a:gdLst/>
              <a:ahLst/>
              <a:cxnLst/>
              <a:rect l="l" t="t" r="r" b="b"/>
              <a:pathLst>
                <a:path w="1159355" h="406400">
                  <a:moveTo>
                    <a:pt x="95615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956155" y="406400"/>
                  </a:lnTo>
                  <a:lnTo>
                    <a:pt x="1159355" y="203200"/>
                  </a:lnTo>
                  <a:lnTo>
                    <a:pt x="956155" y="0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04505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53325" y="2033603"/>
            <a:ext cx="512805" cy="954055"/>
          </a:xfrm>
          <a:custGeom>
            <a:avLst/>
            <a:gdLst/>
            <a:ahLst/>
            <a:cxnLst/>
            <a:rect l="l" t="t" r="r" b="b"/>
            <a:pathLst>
              <a:path w="512805" h="954055">
                <a:moveTo>
                  <a:pt x="0" y="0"/>
                </a:moveTo>
                <a:lnTo>
                  <a:pt x="512804" y="0"/>
                </a:lnTo>
                <a:lnTo>
                  <a:pt x="512804" y="954056"/>
                </a:lnTo>
                <a:lnTo>
                  <a:pt x="0" y="954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5" name="Freeform 15"/>
          <p:cNvSpPr/>
          <p:nvPr/>
        </p:nvSpPr>
        <p:spPr>
          <a:xfrm>
            <a:off x="8026832" y="2219377"/>
            <a:ext cx="819295" cy="954055"/>
          </a:xfrm>
          <a:custGeom>
            <a:avLst/>
            <a:gdLst/>
            <a:ahLst/>
            <a:cxnLst/>
            <a:rect l="l" t="t" r="r" b="b"/>
            <a:pathLst>
              <a:path w="819295" h="954055">
                <a:moveTo>
                  <a:pt x="0" y="0"/>
                </a:moveTo>
                <a:lnTo>
                  <a:pt x="819294" y="0"/>
                </a:lnTo>
                <a:lnTo>
                  <a:pt x="819294" y="954055"/>
                </a:lnTo>
                <a:lnTo>
                  <a:pt x="0" y="954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6" name="Freeform 16"/>
          <p:cNvSpPr/>
          <p:nvPr/>
        </p:nvSpPr>
        <p:spPr>
          <a:xfrm>
            <a:off x="13113983" y="2219377"/>
            <a:ext cx="836359" cy="987119"/>
          </a:xfrm>
          <a:custGeom>
            <a:avLst/>
            <a:gdLst/>
            <a:ahLst/>
            <a:cxnLst/>
            <a:rect l="l" t="t" r="r" b="b"/>
            <a:pathLst>
              <a:path w="836359" h="987119">
                <a:moveTo>
                  <a:pt x="0" y="0"/>
                </a:moveTo>
                <a:lnTo>
                  <a:pt x="836359" y="0"/>
                </a:lnTo>
                <a:lnTo>
                  <a:pt x="836359" y="987119"/>
                </a:lnTo>
                <a:lnTo>
                  <a:pt x="0" y="987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7" name="TextBox 17"/>
          <p:cNvSpPr txBox="1"/>
          <p:nvPr/>
        </p:nvSpPr>
        <p:spPr>
          <a:xfrm>
            <a:off x="6865980" y="4589912"/>
            <a:ext cx="4225791" cy="203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Requiere datos,</a:t>
            </a:r>
          </a:p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Precios, </a:t>
            </a:r>
          </a:p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ROI, </a:t>
            </a:r>
          </a:p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seguridad jurídica.</a:t>
            </a:r>
          </a:p>
          <a:p>
            <a:pPr algn="l">
              <a:lnSpc>
                <a:spcPts val="3192"/>
              </a:lnSpc>
            </a:pPr>
            <a:endParaRPr lang="en-US" sz="2825">
              <a:solidFill>
                <a:srgbClr val="01316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6865980" y="6882227"/>
            <a:ext cx="5139057" cy="1646387"/>
            <a:chOff x="0" y="0"/>
            <a:chExt cx="1268543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8543" cy="406400"/>
            </a:xfrm>
            <a:custGeom>
              <a:avLst/>
              <a:gdLst/>
              <a:ahLst/>
              <a:cxnLst/>
              <a:rect l="l" t="t" r="r" b="b"/>
              <a:pathLst>
                <a:path w="1268543" h="406400">
                  <a:moveTo>
                    <a:pt x="10653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65343" y="406400"/>
                  </a:lnTo>
                  <a:lnTo>
                    <a:pt x="1268543" y="203200"/>
                  </a:lnTo>
                  <a:lnTo>
                    <a:pt x="1065343" y="0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154243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05037" y="6882227"/>
            <a:ext cx="5644734" cy="1646387"/>
            <a:chOff x="0" y="0"/>
            <a:chExt cx="1393366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93366" cy="406400"/>
            </a:xfrm>
            <a:custGeom>
              <a:avLst/>
              <a:gdLst/>
              <a:ahLst/>
              <a:cxnLst/>
              <a:rect l="l" t="t" r="r" b="b"/>
              <a:pathLst>
                <a:path w="1393366" h="406400">
                  <a:moveTo>
                    <a:pt x="119016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190166" y="406400"/>
                  </a:lnTo>
                  <a:lnTo>
                    <a:pt x="1393366" y="203200"/>
                  </a:lnTo>
                  <a:lnTo>
                    <a:pt x="1190166" y="0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27906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380892" y="6329529"/>
            <a:ext cx="850775" cy="871371"/>
          </a:xfrm>
          <a:custGeom>
            <a:avLst/>
            <a:gdLst/>
            <a:ahLst/>
            <a:cxnLst/>
            <a:rect l="l" t="t" r="r" b="b"/>
            <a:pathLst>
              <a:path w="850775" h="871371">
                <a:moveTo>
                  <a:pt x="0" y="0"/>
                </a:moveTo>
                <a:lnTo>
                  <a:pt x="850774" y="0"/>
                </a:lnTo>
                <a:lnTo>
                  <a:pt x="850774" y="871371"/>
                </a:lnTo>
                <a:lnTo>
                  <a:pt x="0" y="87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25" name="Freeform 25"/>
          <p:cNvSpPr/>
          <p:nvPr/>
        </p:nvSpPr>
        <p:spPr>
          <a:xfrm>
            <a:off x="14202024" y="6374543"/>
            <a:ext cx="662011" cy="781343"/>
          </a:xfrm>
          <a:custGeom>
            <a:avLst/>
            <a:gdLst/>
            <a:ahLst/>
            <a:cxnLst/>
            <a:rect l="l" t="t" r="r" b="b"/>
            <a:pathLst>
              <a:path w="662011" h="781343">
                <a:moveTo>
                  <a:pt x="0" y="0"/>
                </a:moveTo>
                <a:lnTo>
                  <a:pt x="662011" y="0"/>
                </a:lnTo>
                <a:lnTo>
                  <a:pt x="662011" y="781343"/>
                </a:lnTo>
                <a:lnTo>
                  <a:pt x="0" y="7813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26" name="TextBox 26"/>
          <p:cNvSpPr txBox="1"/>
          <p:nvPr/>
        </p:nvSpPr>
        <p:spPr>
          <a:xfrm>
            <a:off x="2053325" y="820485"/>
            <a:ext cx="13990190" cy="157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6211" b="1">
                <a:solidFill>
                  <a:srgbClr val="01316F"/>
                </a:solidFill>
                <a:latin typeface="Poppins Bold"/>
                <a:ea typeface="Poppins Bold"/>
                <a:cs typeface="Poppins Bold"/>
                <a:sym typeface="Poppins Bold"/>
              </a:rPr>
              <a:t>CONOCE A TU CLIENTE: TIPOS DE COMPRADORES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96204" y="3416046"/>
            <a:ext cx="3650526" cy="4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0"/>
              </a:lnSpc>
            </a:pPr>
            <a:r>
              <a:rPr lang="en-US" sz="28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 emocional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20002" y="3416046"/>
            <a:ext cx="4306551" cy="4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60"/>
              </a:lnSpc>
              <a:spcBef>
                <a:spcPct val="0"/>
              </a:spcBef>
            </a:pPr>
            <a:r>
              <a:rPr lang="en-US" sz="28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 racional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09837" y="3397234"/>
            <a:ext cx="2851239" cy="83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60"/>
              </a:lnSpc>
              <a:spcBef>
                <a:spcPct val="0"/>
              </a:spcBef>
            </a:pPr>
            <a:r>
              <a:rPr lang="en-US" sz="28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 inversor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0281" y="4766380"/>
            <a:ext cx="3840312" cy="163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Compra por ilusión, </a:t>
            </a:r>
          </a:p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Ubicación,</a:t>
            </a:r>
          </a:p>
          <a:p>
            <a:pPr marL="610002" lvl="1" indent="-305001" algn="l">
              <a:lnSpc>
                <a:spcPts val="3192"/>
              </a:lnSpc>
              <a:spcBef>
                <a:spcPct val="0"/>
              </a:spcBef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Estética.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05037" y="4589912"/>
            <a:ext cx="5055984" cy="83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Busca rentabilidad,</a:t>
            </a:r>
          </a:p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 Demanda datos duros.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20002" y="7640498"/>
            <a:ext cx="4306551" cy="4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60"/>
              </a:lnSpc>
              <a:spcBef>
                <a:spcPct val="0"/>
              </a:spcBef>
            </a:pPr>
            <a:r>
              <a:rPr lang="en-US" sz="28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 primerizo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09837" y="7678836"/>
            <a:ext cx="4391921" cy="4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60"/>
              </a:lnSpc>
              <a:spcBef>
                <a:spcPct val="0"/>
              </a:spcBef>
            </a:pPr>
            <a:r>
              <a:rPr lang="en-US" sz="28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 urgente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20787" y="8700064"/>
            <a:ext cx="5005766" cy="1234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Tiene miedos, </a:t>
            </a:r>
          </a:p>
          <a:p>
            <a:pPr marL="610002" lvl="1" indent="-305001" algn="l">
              <a:lnSpc>
                <a:spcPts val="3192"/>
              </a:lnSpc>
              <a:spcBef>
                <a:spcPct val="0"/>
              </a:spcBef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Necesita acompañamiento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05037" y="8700064"/>
            <a:ext cx="5055984" cy="83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Requiere velocidad y</a:t>
            </a:r>
          </a:p>
          <a:p>
            <a:pPr marL="610002" lvl="1" indent="-305001" algn="l">
              <a:lnSpc>
                <a:spcPts val="3192"/>
              </a:lnSpc>
              <a:buFont typeface="Arial"/>
              <a:buChar char="•"/>
            </a:pPr>
            <a:r>
              <a:rPr lang="en-US" sz="2825">
                <a:solidFill>
                  <a:srgbClr val="01316F"/>
                </a:solidFill>
                <a:latin typeface="Poppins"/>
                <a:ea typeface="Poppins"/>
                <a:cs typeface="Poppins"/>
                <a:sym typeface="Poppins"/>
              </a:rPr>
              <a:t>Claridad.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384368">
            <a:off x="18504956" y="3109441"/>
            <a:ext cx="6395104" cy="15373398"/>
            <a:chOff x="0" y="0"/>
            <a:chExt cx="1684307" cy="4048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4307" cy="4048961"/>
            </a:xfrm>
            <a:custGeom>
              <a:avLst/>
              <a:gdLst/>
              <a:ahLst/>
              <a:cxnLst/>
              <a:rect l="l" t="t" r="r" b="b"/>
              <a:pathLst>
                <a:path w="1684307" h="4048961">
                  <a:moveTo>
                    <a:pt x="0" y="0"/>
                  </a:moveTo>
                  <a:lnTo>
                    <a:pt x="1684307" y="0"/>
                  </a:lnTo>
                  <a:lnTo>
                    <a:pt x="1684307" y="4048961"/>
                  </a:lnTo>
                  <a:lnTo>
                    <a:pt x="0" y="4048961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84307" cy="4087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01139" y="9711234"/>
            <a:ext cx="1501983" cy="1558287"/>
            <a:chOff x="0" y="0"/>
            <a:chExt cx="2002645" cy="2077717"/>
          </a:xfrm>
        </p:grpSpPr>
        <p:sp>
          <p:nvSpPr>
            <p:cNvPr id="6" name="Freeform 6"/>
            <p:cNvSpPr/>
            <p:nvPr/>
          </p:nvSpPr>
          <p:spPr>
            <a:xfrm>
              <a:off x="103987" y="366551"/>
              <a:ext cx="1898658" cy="1711166"/>
            </a:xfrm>
            <a:custGeom>
              <a:avLst/>
              <a:gdLst/>
              <a:ahLst/>
              <a:cxnLst/>
              <a:rect l="l" t="t" r="r" b="b"/>
              <a:pathLst>
                <a:path w="1898658" h="1711166">
                  <a:moveTo>
                    <a:pt x="0" y="0"/>
                  </a:moveTo>
                  <a:lnTo>
                    <a:pt x="1898658" y="0"/>
                  </a:lnTo>
                  <a:lnTo>
                    <a:pt x="1898658" y="1711166"/>
                  </a:lnTo>
                  <a:lnTo>
                    <a:pt x="0" y="171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788984" cy="178898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316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2273657" y="5111928"/>
            <a:ext cx="957739" cy="820064"/>
          </a:xfrm>
          <a:custGeom>
            <a:avLst/>
            <a:gdLst/>
            <a:ahLst/>
            <a:cxnLst/>
            <a:rect l="l" t="t" r="r" b="b"/>
            <a:pathLst>
              <a:path w="957739" h="820064">
                <a:moveTo>
                  <a:pt x="0" y="0"/>
                </a:moveTo>
                <a:lnTo>
                  <a:pt x="957739" y="0"/>
                </a:lnTo>
                <a:lnTo>
                  <a:pt x="957739" y="820064"/>
                </a:lnTo>
                <a:lnTo>
                  <a:pt x="0" y="82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grpSp>
        <p:nvGrpSpPr>
          <p:cNvPr id="11" name="Group 11"/>
          <p:cNvGrpSpPr/>
          <p:nvPr/>
        </p:nvGrpSpPr>
        <p:grpSpPr>
          <a:xfrm rot="-1101344">
            <a:off x="-5195394" y="5752193"/>
            <a:ext cx="6395104" cy="10490283"/>
            <a:chOff x="0" y="0"/>
            <a:chExt cx="1684307" cy="2762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4307" cy="2762873"/>
            </a:xfrm>
            <a:custGeom>
              <a:avLst/>
              <a:gdLst/>
              <a:ahLst/>
              <a:cxnLst/>
              <a:rect l="l" t="t" r="r" b="b"/>
              <a:pathLst>
                <a:path w="1684307" h="2762873">
                  <a:moveTo>
                    <a:pt x="0" y="0"/>
                  </a:moveTo>
                  <a:lnTo>
                    <a:pt x="1684307" y="0"/>
                  </a:lnTo>
                  <a:lnTo>
                    <a:pt x="1684307" y="2762873"/>
                  </a:lnTo>
                  <a:lnTo>
                    <a:pt x="0" y="2762873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84307" cy="2800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44567">
            <a:off x="11003746" y="1521636"/>
            <a:ext cx="6835183" cy="8049479"/>
          </a:xfrm>
          <a:custGeom>
            <a:avLst/>
            <a:gdLst/>
            <a:ahLst/>
            <a:cxnLst/>
            <a:rect l="l" t="t" r="r" b="b"/>
            <a:pathLst>
              <a:path w="6835183" h="8049479">
                <a:moveTo>
                  <a:pt x="0" y="0"/>
                </a:moveTo>
                <a:lnTo>
                  <a:pt x="6835182" y="0"/>
                </a:lnTo>
                <a:lnTo>
                  <a:pt x="6835182" y="8049479"/>
                </a:lnTo>
                <a:lnTo>
                  <a:pt x="0" y="8049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379" r="-38379"/>
            </a:stretch>
          </a:blipFill>
          <a:ln w="1524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sp>
        <p:nvSpPr>
          <p:cNvPr id="15" name="Freeform 15"/>
          <p:cNvSpPr/>
          <p:nvPr/>
        </p:nvSpPr>
        <p:spPr>
          <a:xfrm>
            <a:off x="456093" y="4152486"/>
            <a:ext cx="711490" cy="711490"/>
          </a:xfrm>
          <a:custGeom>
            <a:avLst/>
            <a:gdLst/>
            <a:ahLst/>
            <a:cxnLst/>
            <a:rect l="l" t="t" r="r" b="b"/>
            <a:pathLst>
              <a:path w="711490" h="711490">
                <a:moveTo>
                  <a:pt x="0" y="0"/>
                </a:moveTo>
                <a:lnTo>
                  <a:pt x="711490" y="0"/>
                </a:lnTo>
                <a:lnTo>
                  <a:pt x="711490" y="711490"/>
                </a:lnTo>
                <a:lnTo>
                  <a:pt x="0" y="711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6" name="TextBox 16"/>
          <p:cNvSpPr txBox="1"/>
          <p:nvPr/>
        </p:nvSpPr>
        <p:spPr>
          <a:xfrm>
            <a:off x="1167583" y="1400567"/>
            <a:ext cx="13064535" cy="160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EL PROCESO DE VENTA </a:t>
            </a:r>
          </a:p>
          <a:p>
            <a:pPr marL="0" lvl="0" indent="0"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EXITOSA PASO A PASO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1307" y="4536806"/>
            <a:ext cx="7592693" cy="380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0057" lvl="1" indent="-450028" algn="l">
              <a:lnSpc>
                <a:spcPts val="4210"/>
              </a:lnSpc>
              <a:buAutoNum type="arabicPeriod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Prospección efectiva</a:t>
            </a:r>
          </a:p>
          <a:p>
            <a:pPr marL="900057" lvl="1" indent="-450028" algn="l">
              <a:lnSpc>
                <a:spcPts val="4210"/>
              </a:lnSpc>
              <a:buAutoNum type="arabicPeriod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Calificación del cliente</a:t>
            </a:r>
          </a:p>
          <a:p>
            <a:pPr marL="900057" lvl="1" indent="-450028" algn="l">
              <a:lnSpc>
                <a:spcPts val="4210"/>
              </a:lnSpc>
              <a:buAutoNum type="arabicPeriod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Presentación de la propiedad</a:t>
            </a:r>
          </a:p>
          <a:p>
            <a:pPr marL="900057" lvl="1" indent="-450028" algn="l">
              <a:lnSpc>
                <a:spcPts val="4210"/>
              </a:lnSpc>
              <a:buAutoNum type="arabicPeriod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Gestión de objeciones</a:t>
            </a:r>
          </a:p>
          <a:p>
            <a:pPr marL="900057" lvl="1" indent="-450028" algn="l">
              <a:lnSpc>
                <a:spcPts val="4210"/>
              </a:lnSpc>
              <a:buAutoNum type="arabicPeriod"/>
            </a:pPr>
            <a:r>
              <a:rPr lang="en-US" sz="4168" u="none" strike="noStrike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Cierre estratégico</a:t>
            </a:r>
          </a:p>
          <a:p>
            <a:pPr algn="l">
              <a:lnSpc>
                <a:spcPts val="4210"/>
              </a:lnSpc>
            </a:pPr>
            <a:endParaRPr lang="en-US" sz="4168" u="none" strike="noStrike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384368">
            <a:off x="18504956" y="3109441"/>
            <a:ext cx="6395104" cy="15373398"/>
            <a:chOff x="0" y="0"/>
            <a:chExt cx="1684307" cy="4048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4307" cy="4048961"/>
            </a:xfrm>
            <a:custGeom>
              <a:avLst/>
              <a:gdLst/>
              <a:ahLst/>
              <a:cxnLst/>
              <a:rect l="l" t="t" r="r" b="b"/>
              <a:pathLst>
                <a:path w="1684307" h="4048961">
                  <a:moveTo>
                    <a:pt x="0" y="0"/>
                  </a:moveTo>
                  <a:lnTo>
                    <a:pt x="1684307" y="0"/>
                  </a:lnTo>
                  <a:lnTo>
                    <a:pt x="1684307" y="4048961"/>
                  </a:lnTo>
                  <a:lnTo>
                    <a:pt x="0" y="4048961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84307" cy="4087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01139" y="9711234"/>
            <a:ext cx="1501983" cy="1558287"/>
            <a:chOff x="0" y="0"/>
            <a:chExt cx="2002645" cy="2077717"/>
          </a:xfrm>
        </p:grpSpPr>
        <p:sp>
          <p:nvSpPr>
            <p:cNvPr id="6" name="Freeform 6"/>
            <p:cNvSpPr/>
            <p:nvPr/>
          </p:nvSpPr>
          <p:spPr>
            <a:xfrm>
              <a:off x="103987" y="366551"/>
              <a:ext cx="1898658" cy="1711166"/>
            </a:xfrm>
            <a:custGeom>
              <a:avLst/>
              <a:gdLst/>
              <a:ahLst/>
              <a:cxnLst/>
              <a:rect l="l" t="t" r="r" b="b"/>
              <a:pathLst>
                <a:path w="1898658" h="1711166">
                  <a:moveTo>
                    <a:pt x="0" y="0"/>
                  </a:moveTo>
                  <a:lnTo>
                    <a:pt x="1898658" y="0"/>
                  </a:lnTo>
                  <a:lnTo>
                    <a:pt x="1898658" y="1711166"/>
                  </a:lnTo>
                  <a:lnTo>
                    <a:pt x="0" y="171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788984" cy="178898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316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2273657" y="5111928"/>
            <a:ext cx="957739" cy="820064"/>
          </a:xfrm>
          <a:custGeom>
            <a:avLst/>
            <a:gdLst/>
            <a:ahLst/>
            <a:cxnLst/>
            <a:rect l="l" t="t" r="r" b="b"/>
            <a:pathLst>
              <a:path w="957739" h="820064">
                <a:moveTo>
                  <a:pt x="0" y="0"/>
                </a:moveTo>
                <a:lnTo>
                  <a:pt x="957739" y="0"/>
                </a:lnTo>
                <a:lnTo>
                  <a:pt x="957739" y="820064"/>
                </a:lnTo>
                <a:lnTo>
                  <a:pt x="0" y="82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grpSp>
        <p:nvGrpSpPr>
          <p:cNvPr id="11" name="Group 11"/>
          <p:cNvGrpSpPr/>
          <p:nvPr/>
        </p:nvGrpSpPr>
        <p:grpSpPr>
          <a:xfrm rot="-1101344">
            <a:off x="-5195394" y="5752193"/>
            <a:ext cx="6395104" cy="10490283"/>
            <a:chOff x="0" y="0"/>
            <a:chExt cx="1684307" cy="2762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4307" cy="2762873"/>
            </a:xfrm>
            <a:custGeom>
              <a:avLst/>
              <a:gdLst/>
              <a:ahLst/>
              <a:cxnLst/>
              <a:rect l="l" t="t" r="r" b="b"/>
              <a:pathLst>
                <a:path w="1684307" h="2762873">
                  <a:moveTo>
                    <a:pt x="0" y="0"/>
                  </a:moveTo>
                  <a:lnTo>
                    <a:pt x="1684307" y="0"/>
                  </a:lnTo>
                  <a:lnTo>
                    <a:pt x="1684307" y="2762873"/>
                  </a:lnTo>
                  <a:lnTo>
                    <a:pt x="0" y="2762873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84307" cy="2800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44567">
            <a:off x="11003746" y="1521636"/>
            <a:ext cx="6835183" cy="8049479"/>
          </a:xfrm>
          <a:custGeom>
            <a:avLst/>
            <a:gdLst/>
            <a:ahLst/>
            <a:cxnLst/>
            <a:rect l="l" t="t" r="r" b="b"/>
            <a:pathLst>
              <a:path w="6835183" h="8049479">
                <a:moveTo>
                  <a:pt x="0" y="0"/>
                </a:moveTo>
                <a:lnTo>
                  <a:pt x="6835182" y="0"/>
                </a:lnTo>
                <a:lnTo>
                  <a:pt x="6835182" y="8049479"/>
                </a:lnTo>
                <a:lnTo>
                  <a:pt x="0" y="8049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379" r="-38379"/>
            </a:stretch>
          </a:blipFill>
          <a:ln w="1524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sp>
        <p:nvSpPr>
          <p:cNvPr id="15" name="Freeform 15"/>
          <p:cNvSpPr/>
          <p:nvPr/>
        </p:nvSpPr>
        <p:spPr>
          <a:xfrm>
            <a:off x="456093" y="4152486"/>
            <a:ext cx="711490" cy="711490"/>
          </a:xfrm>
          <a:custGeom>
            <a:avLst/>
            <a:gdLst/>
            <a:ahLst/>
            <a:cxnLst/>
            <a:rect l="l" t="t" r="r" b="b"/>
            <a:pathLst>
              <a:path w="711490" h="711490">
                <a:moveTo>
                  <a:pt x="0" y="0"/>
                </a:moveTo>
                <a:lnTo>
                  <a:pt x="711490" y="0"/>
                </a:lnTo>
                <a:lnTo>
                  <a:pt x="711490" y="711490"/>
                </a:lnTo>
                <a:lnTo>
                  <a:pt x="0" y="711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6" name="TextBox 16"/>
          <p:cNvSpPr txBox="1"/>
          <p:nvPr/>
        </p:nvSpPr>
        <p:spPr>
          <a:xfrm>
            <a:off x="1167583" y="1400567"/>
            <a:ext cx="13064535" cy="160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EL PROCESO DE VENTA </a:t>
            </a:r>
          </a:p>
          <a:p>
            <a:pPr marL="0" lvl="0" indent="0"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EXITOSA PASO A PASO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1307" y="4536806"/>
            <a:ext cx="7592693" cy="487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0"/>
              </a:lnSpc>
            </a:pPr>
            <a:r>
              <a:rPr lang="en-US" sz="4168" b="1" spc="16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Prospección efectiva:</a:t>
            </a: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Uso de redes sociales, referidos, portales y publicidad.</a:t>
            </a:r>
          </a:p>
          <a:p>
            <a:pPr algn="l">
              <a:lnSpc>
                <a:spcPts val="4210"/>
              </a:lnSpc>
            </a:pPr>
            <a:endParaRPr lang="en-US" sz="4168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10"/>
              </a:lnSpc>
            </a:pPr>
            <a:r>
              <a:rPr lang="en-US" sz="4168" b="1" spc="16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Calificación del cliente</a:t>
            </a:r>
          </a:p>
          <a:p>
            <a:pPr algn="l">
              <a:lnSpc>
                <a:spcPts val="4210"/>
              </a:lnSpc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¿Qué busca?, ¿puede pagarlo?, ¿cómo y cuándo quiere cerrar?</a:t>
            </a:r>
          </a:p>
          <a:p>
            <a:pPr algn="l">
              <a:lnSpc>
                <a:spcPts val="4210"/>
              </a:lnSpc>
            </a:pPr>
            <a:endParaRPr lang="en-US" sz="4168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384368">
            <a:off x="18504956" y="3109441"/>
            <a:ext cx="6395104" cy="15373398"/>
            <a:chOff x="0" y="0"/>
            <a:chExt cx="1684307" cy="4048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4307" cy="4048961"/>
            </a:xfrm>
            <a:custGeom>
              <a:avLst/>
              <a:gdLst/>
              <a:ahLst/>
              <a:cxnLst/>
              <a:rect l="l" t="t" r="r" b="b"/>
              <a:pathLst>
                <a:path w="1684307" h="4048961">
                  <a:moveTo>
                    <a:pt x="0" y="0"/>
                  </a:moveTo>
                  <a:lnTo>
                    <a:pt x="1684307" y="0"/>
                  </a:lnTo>
                  <a:lnTo>
                    <a:pt x="1684307" y="4048961"/>
                  </a:lnTo>
                  <a:lnTo>
                    <a:pt x="0" y="4048961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84307" cy="4087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01139" y="9711234"/>
            <a:ext cx="1501983" cy="1558287"/>
            <a:chOff x="0" y="0"/>
            <a:chExt cx="2002645" cy="2077717"/>
          </a:xfrm>
        </p:grpSpPr>
        <p:sp>
          <p:nvSpPr>
            <p:cNvPr id="6" name="Freeform 6"/>
            <p:cNvSpPr/>
            <p:nvPr/>
          </p:nvSpPr>
          <p:spPr>
            <a:xfrm>
              <a:off x="103987" y="366551"/>
              <a:ext cx="1898658" cy="1711166"/>
            </a:xfrm>
            <a:custGeom>
              <a:avLst/>
              <a:gdLst/>
              <a:ahLst/>
              <a:cxnLst/>
              <a:rect l="l" t="t" r="r" b="b"/>
              <a:pathLst>
                <a:path w="1898658" h="1711166">
                  <a:moveTo>
                    <a:pt x="0" y="0"/>
                  </a:moveTo>
                  <a:lnTo>
                    <a:pt x="1898658" y="0"/>
                  </a:lnTo>
                  <a:lnTo>
                    <a:pt x="1898658" y="1711166"/>
                  </a:lnTo>
                  <a:lnTo>
                    <a:pt x="0" y="171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788984" cy="178898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316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2273657" y="5111928"/>
            <a:ext cx="957739" cy="820064"/>
          </a:xfrm>
          <a:custGeom>
            <a:avLst/>
            <a:gdLst/>
            <a:ahLst/>
            <a:cxnLst/>
            <a:rect l="l" t="t" r="r" b="b"/>
            <a:pathLst>
              <a:path w="957739" h="820064">
                <a:moveTo>
                  <a:pt x="0" y="0"/>
                </a:moveTo>
                <a:lnTo>
                  <a:pt x="957739" y="0"/>
                </a:lnTo>
                <a:lnTo>
                  <a:pt x="957739" y="820064"/>
                </a:lnTo>
                <a:lnTo>
                  <a:pt x="0" y="82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grpSp>
        <p:nvGrpSpPr>
          <p:cNvPr id="11" name="Group 11"/>
          <p:cNvGrpSpPr/>
          <p:nvPr/>
        </p:nvGrpSpPr>
        <p:grpSpPr>
          <a:xfrm rot="-1101344">
            <a:off x="-5195394" y="5752193"/>
            <a:ext cx="6395104" cy="10490283"/>
            <a:chOff x="0" y="0"/>
            <a:chExt cx="1684307" cy="2762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4307" cy="2762873"/>
            </a:xfrm>
            <a:custGeom>
              <a:avLst/>
              <a:gdLst/>
              <a:ahLst/>
              <a:cxnLst/>
              <a:rect l="l" t="t" r="r" b="b"/>
              <a:pathLst>
                <a:path w="1684307" h="2762873">
                  <a:moveTo>
                    <a:pt x="0" y="0"/>
                  </a:moveTo>
                  <a:lnTo>
                    <a:pt x="1684307" y="0"/>
                  </a:lnTo>
                  <a:lnTo>
                    <a:pt x="1684307" y="2762873"/>
                  </a:lnTo>
                  <a:lnTo>
                    <a:pt x="0" y="2762873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84307" cy="2800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44567">
            <a:off x="11003746" y="1521636"/>
            <a:ext cx="6835183" cy="8049479"/>
          </a:xfrm>
          <a:custGeom>
            <a:avLst/>
            <a:gdLst/>
            <a:ahLst/>
            <a:cxnLst/>
            <a:rect l="l" t="t" r="r" b="b"/>
            <a:pathLst>
              <a:path w="6835183" h="8049479">
                <a:moveTo>
                  <a:pt x="0" y="0"/>
                </a:moveTo>
                <a:lnTo>
                  <a:pt x="6835182" y="0"/>
                </a:lnTo>
                <a:lnTo>
                  <a:pt x="6835182" y="8049479"/>
                </a:lnTo>
                <a:lnTo>
                  <a:pt x="0" y="8049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213" r="-38213"/>
            </a:stretch>
          </a:blipFill>
          <a:ln w="1524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sp>
        <p:nvSpPr>
          <p:cNvPr id="15" name="Freeform 15"/>
          <p:cNvSpPr/>
          <p:nvPr/>
        </p:nvSpPr>
        <p:spPr>
          <a:xfrm>
            <a:off x="456093" y="4152486"/>
            <a:ext cx="711490" cy="711490"/>
          </a:xfrm>
          <a:custGeom>
            <a:avLst/>
            <a:gdLst/>
            <a:ahLst/>
            <a:cxnLst/>
            <a:rect l="l" t="t" r="r" b="b"/>
            <a:pathLst>
              <a:path w="711490" h="711490">
                <a:moveTo>
                  <a:pt x="0" y="0"/>
                </a:moveTo>
                <a:lnTo>
                  <a:pt x="711490" y="0"/>
                </a:lnTo>
                <a:lnTo>
                  <a:pt x="711490" y="711490"/>
                </a:lnTo>
                <a:lnTo>
                  <a:pt x="0" y="711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6" name="TextBox 16"/>
          <p:cNvSpPr txBox="1"/>
          <p:nvPr/>
        </p:nvSpPr>
        <p:spPr>
          <a:xfrm>
            <a:off x="1167583" y="1400567"/>
            <a:ext cx="13064535" cy="160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EL PROCESO DE VENTA </a:t>
            </a:r>
          </a:p>
          <a:p>
            <a:pPr marL="0" lvl="0" indent="0"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EXITOSA PASO A PASO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1307" y="4536806"/>
            <a:ext cx="7592693" cy="433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0"/>
              </a:lnSpc>
            </a:pPr>
            <a:endParaRPr/>
          </a:p>
          <a:p>
            <a:pPr algn="l">
              <a:lnSpc>
                <a:spcPts val="4210"/>
              </a:lnSpc>
            </a:pPr>
            <a:r>
              <a:rPr lang="en-US" sz="4168" b="1" spc="16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Presentación de la propiedad</a:t>
            </a:r>
          </a:p>
          <a:p>
            <a:pPr marL="900057" lvl="1" indent="-450028" algn="l">
              <a:lnSpc>
                <a:spcPts val="4210"/>
              </a:lnSpc>
              <a:buFont typeface="Arial"/>
              <a:buChar char="•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Tour presencial o virtual profesional.</a:t>
            </a:r>
          </a:p>
          <a:p>
            <a:pPr marL="900057" lvl="1" indent="-450028" algn="l">
              <a:lnSpc>
                <a:spcPts val="4210"/>
              </a:lnSpc>
              <a:buFont typeface="Arial"/>
              <a:buChar char="•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Técnica “beneficios vs características”.</a:t>
            </a:r>
          </a:p>
          <a:p>
            <a:pPr algn="l">
              <a:lnSpc>
                <a:spcPts val="4210"/>
              </a:lnSpc>
            </a:pPr>
            <a:endParaRPr lang="en-US" sz="4168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384368">
            <a:off x="18504956" y="3109441"/>
            <a:ext cx="6395104" cy="15373398"/>
            <a:chOff x="0" y="0"/>
            <a:chExt cx="1684307" cy="4048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4307" cy="4048961"/>
            </a:xfrm>
            <a:custGeom>
              <a:avLst/>
              <a:gdLst/>
              <a:ahLst/>
              <a:cxnLst/>
              <a:rect l="l" t="t" r="r" b="b"/>
              <a:pathLst>
                <a:path w="1684307" h="4048961">
                  <a:moveTo>
                    <a:pt x="0" y="0"/>
                  </a:moveTo>
                  <a:lnTo>
                    <a:pt x="1684307" y="0"/>
                  </a:lnTo>
                  <a:lnTo>
                    <a:pt x="1684307" y="4048961"/>
                  </a:lnTo>
                  <a:lnTo>
                    <a:pt x="0" y="4048961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84307" cy="4087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01139" y="9711234"/>
            <a:ext cx="1501983" cy="1558287"/>
            <a:chOff x="0" y="0"/>
            <a:chExt cx="2002645" cy="2077717"/>
          </a:xfrm>
        </p:grpSpPr>
        <p:sp>
          <p:nvSpPr>
            <p:cNvPr id="6" name="Freeform 6"/>
            <p:cNvSpPr/>
            <p:nvPr/>
          </p:nvSpPr>
          <p:spPr>
            <a:xfrm>
              <a:off x="103987" y="366551"/>
              <a:ext cx="1898658" cy="1711166"/>
            </a:xfrm>
            <a:custGeom>
              <a:avLst/>
              <a:gdLst/>
              <a:ahLst/>
              <a:cxnLst/>
              <a:rect l="l" t="t" r="r" b="b"/>
              <a:pathLst>
                <a:path w="1898658" h="1711166">
                  <a:moveTo>
                    <a:pt x="0" y="0"/>
                  </a:moveTo>
                  <a:lnTo>
                    <a:pt x="1898658" y="0"/>
                  </a:lnTo>
                  <a:lnTo>
                    <a:pt x="1898658" y="1711166"/>
                  </a:lnTo>
                  <a:lnTo>
                    <a:pt x="0" y="171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SV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788984" cy="178898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316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2273657" y="5111928"/>
            <a:ext cx="957739" cy="820064"/>
          </a:xfrm>
          <a:custGeom>
            <a:avLst/>
            <a:gdLst/>
            <a:ahLst/>
            <a:cxnLst/>
            <a:rect l="l" t="t" r="r" b="b"/>
            <a:pathLst>
              <a:path w="957739" h="820064">
                <a:moveTo>
                  <a:pt x="0" y="0"/>
                </a:moveTo>
                <a:lnTo>
                  <a:pt x="957739" y="0"/>
                </a:lnTo>
                <a:lnTo>
                  <a:pt x="957739" y="820064"/>
                </a:lnTo>
                <a:lnTo>
                  <a:pt x="0" y="82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grpSp>
        <p:nvGrpSpPr>
          <p:cNvPr id="11" name="Group 11"/>
          <p:cNvGrpSpPr/>
          <p:nvPr/>
        </p:nvGrpSpPr>
        <p:grpSpPr>
          <a:xfrm rot="-1101344">
            <a:off x="-5195394" y="5752193"/>
            <a:ext cx="6395104" cy="10490283"/>
            <a:chOff x="0" y="0"/>
            <a:chExt cx="1684307" cy="2762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4307" cy="2762873"/>
            </a:xfrm>
            <a:custGeom>
              <a:avLst/>
              <a:gdLst/>
              <a:ahLst/>
              <a:cxnLst/>
              <a:rect l="l" t="t" r="r" b="b"/>
              <a:pathLst>
                <a:path w="1684307" h="2762873">
                  <a:moveTo>
                    <a:pt x="0" y="0"/>
                  </a:moveTo>
                  <a:lnTo>
                    <a:pt x="1684307" y="0"/>
                  </a:lnTo>
                  <a:lnTo>
                    <a:pt x="1684307" y="2762873"/>
                  </a:lnTo>
                  <a:lnTo>
                    <a:pt x="0" y="2762873"/>
                  </a:lnTo>
                  <a:close/>
                </a:path>
              </a:pathLst>
            </a:custGeom>
            <a:solidFill>
              <a:srgbClr val="01316F"/>
            </a:solidFill>
          </p:spPr>
          <p:txBody>
            <a:bodyPr/>
            <a:lstStyle/>
            <a:p>
              <a:endParaRPr lang="es-S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84307" cy="2800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44567">
            <a:off x="11003746" y="1521636"/>
            <a:ext cx="6835183" cy="8049479"/>
          </a:xfrm>
          <a:custGeom>
            <a:avLst/>
            <a:gdLst/>
            <a:ahLst/>
            <a:cxnLst/>
            <a:rect l="l" t="t" r="r" b="b"/>
            <a:pathLst>
              <a:path w="6835183" h="8049479">
                <a:moveTo>
                  <a:pt x="0" y="0"/>
                </a:moveTo>
                <a:lnTo>
                  <a:pt x="6835182" y="0"/>
                </a:lnTo>
                <a:lnTo>
                  <a:pt x="6835182" y="8049479"/>
                </a:lnTo>
                <a:lnTo>
                  <a:pt x="0" y="8049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379" r="-38379"/>
            </a:stretch>
          </a:blipFill>
          <a:ln w="1524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SV"/>
          </a:p>
        </p:txBody>
      </p:sp>
      <p:sp>
        <p:nvSpPr>
          <p:cNvPr id="15" name="Freeform 15"/>
          <p:cNvSpPr/>
          <p:nvPr/>
        </p:nvSpPr>
        <p:spPr>
          <a:xfrm>
            <a:off x="456093" y="4152486"/>
            <a:ext cx="711490" cy="711490"/>
          </a:xfrm>
          <a:custGeom>
            <a:avLst/>
            <a:gdLst/>
            <a:ahLst/>
            <a:cxnLst/>
            <a:rect l="l" t="t" r="r" b="b"/>
            <a:pathLst>
              <a:path w="711490" h="711490">
                <a:moveTo>
                  <a:pt x="0" y="0"/>
                </a:moveTo>
                <a:lnTo>
                  <a:pt x="711490" y="0"/>
                </a:lnTo>
                <a:lnTo>
                  <a:pt x="711490" y="711490"/>
                </a:lnTo>
                <a:lnTo>
                  <a:pt x="0" y="711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6" name="TextBox 16"/>
          <p:cNvSpPr txBox="1"/>
          <p:nvPr/>
        </p:nvSpPr>
        <p:spPr>
          <a:xfrm>
            <a:off x="1167583" y="1400567"/>
            <a:ext cx="13064535" cy="160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EL PROCESO DE VENTA </a:t>
            </a:r>
          </a:p>
          <a:p>
            <a:pPr marL="0" lvl="0" indent="0" algn="l">
              <a:lnSpc>
                <a:spcPts val="5925"/>
              </a:lnSpc>
            </a:pPr>
            <a:r>
              <a:rPr lang="en-US" sz="5697" b="1">
                <a:solidFill>
                  <a:srgbClr val="0131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EXITOSA PASO A PASO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3676" y="3457715"/>
            <a:ext cx="9736902" cy="70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0"/>
              </a:lnSpc>
            </a:pPr>
            <a:r>
              <a:rPr lang="en-US" sz="4168" b="1" spc="16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objeciones</a:t>
            </a:r>
          </a:p>
          <a:p>
            <a:pPr marL="900057" lvl="1" indent="-450028" algn="l">
              <a:lnSpc>
                <a:spcPts val="4210"/>
              </a:lnSpc>
              <a:buFont typeface="Arial"/>
              <a:buChar char="•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“Está caro”, “voy a pensarlo”, “no me convence la zona”.</a:t>
            </a:r>
          </a:p>
          <a:p>
            <a:pPr marL="900057" lvl="1" indent="-450028" algn="l">
              <a:lnSpc>
                <a:spcPts val="4210"/>
              </a:lnSpc>
              <a:buFont typeface="Arial"/>
              <a:buChar char="•"/>
            </a:pPr>
            <a:r>
              <a:rPr lang="en-US" sz="4168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Método L.E.A.R.N. (Escucha, Empatiza, Aclara, Responde, Negocia).</a:t>
            </a:r>
          </a:p>
          <a:p>
            <a:pPr algn="l">
              <a:lnSpc>
                <a:spcPts val="4210"/>
              </a:lnSpc>
            </a:pPr>
            <a:endParaRPr lang="en-US" sz="4168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10"/>
              </a:lnSpc>
            </a:pPr>
            <a:endParaRPr lang="en-US" sz="4168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10"/>
              </a:lnSpc>
            </a:pPr>
            <a:r>
              <a:rPr lang="en-US" sz="4168" b="1" u="none" strike="noStrike" spc="16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Cierre estratégico</a:t>
            </a:r>
          </a:p>
          <a:p>
            <a:pPr marL="900057" lvl="1" indent="-450028" algn="l">
              <a:lnSpc>
                <a:spcPts val="4210"/>
              </a:lnSpc>
              <a:buFont typeface="Arial"/>
              <a:buChar char="•"/>
            </a:pPr>
            <a:r>
              <a:rPr lang="en-US" sz="4168" u="none" strike="noStrike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Cierres directos, indirectos y emocionales.</a:t>
            </a:r>
          </a:p>
          <a:p>
            <a:pPr marL="900057" lvl="1" indent="-450028" algn="l">
              <a:lnSpc>
                <a:spcPts val="4210"/>
              </a:lnSpc>
              <a:buFont typeface="Arial"/>
              <a:buChar char="•"/>
            </a:pPr>
            <a:r>
              <a:rPr lang="en-US" sz="4168" u="none" strike="noStrike" spc="1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El uso del silencio como técnica.</a:t>
            </a:r>
          </a:p>
          <a:p>
            <a:pPr algn="l">
              <a:lnSpc>
                <a:spcPts val="4210"/>
              </a:lnSpc>
            </a:pPr>
            <a:endParaRPr lang="en-US" sz="4168" u="none" strike="noStrike" spc="16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886</Words>
  <Application>Microsoft Office PowerPoint</Application>
  <PresentationFormat>Personalizado</PresentationFormat>
  <Paragraphs>175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Poppins Semi-Bold</vt:lpstr>
      <vt:lpstr>Arial</vt:lpstr>
      <vt:lpstr>Poppins Italics</vt:lpstr>
      <vt:lpstr>DM Serif Display</vt:lpstr>
      <vt:lpstr>Poppins Bold</vt:lpstr>
      <vt:lpstr>Calibri</vt:lpstr>
      <vt:lpstr>Poppins</vt:lpstr>
      <vt:lpstr>Antonio Ultra-Bold</vt:lpstr>
      <vt:lpstr>Poppins Ultra-Bold</vt:lpstr>
      <vt:lpstr>Poppins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Diplomado</dc:title>
  <cp:lastModifiedBy>Heithem 44</cp:lastModifiedBy>
  <cp:revision>4</cp:revision>
  <dcterms:created xsi:type="dcterms:W3CDTF">2006-08-16T00:00:00Z</dcterms:created>
  <dcterms:modified xsi:type="dcterms:W3CDTF">2025-10-05T01:45:09Z</dcterms:modified>
  <dc:identifier>DAGkbS4OQk4</dc:identifier>
</cp:coreProperties>
</file>